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76" r:id="rId4"/>
    <p:sldId id="277" r:id="rId5"/>
    <p:sldId id="278" r:id="rId6"/>
    <p:sldId id="294" r:id="rId7"/>
    <p:sldId id="266" r:id="rId8"/>
    <p:sldId id="308" r:id="rId9"/>
    <p:sldId id="323" r:id="rId10"/>
    <p:sldId id="324" r:id="rId11"/>
    <p:sldId id="325" r:id="rId12"/>
    <p:sldId id="295" r:id="rId13"/>
    <p:sldId id="279" r:id="rId14"/>
    <p:sldId id="306" r:id="rId15"/>
    <p:sldId id="290" r:id="rId16"/>
    <p:sldId id="327" r:id="rId17"/>
    <p:sldId id="326" r:id="rId18"/>
    <p:sldId id="307" r:id="rId19"/>
    <p:sldId id="317" r:id="rId20"/>
    <p:sldId id="315" r:id="rId21"/>
    <p:sldId id="274" r:id="rId22"/>
    <p:sldId id="319" r:id="rId23"/>
    <p:sldId id="321" r:id="rId24"/>
    <p:sldId id="322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" initials="a" lastIdx="1" clrIdx="0">
    <p:extLst>
      <p:ext uri="{19B8F6BF-5375-455C-9EA6-DF929625EA0E}">
        <p15:presenceInfo xmlns:p15="http://schemas.microsoft.com/office/powerpoint/2012/main" userId="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0ABAF"/>
    <a:srgbClr val="EBB5BA"/>
    <a:srgbClr val="454343"/>
    <a:srgbClr val="DD82A0"/>
    <a:srgbClr val="FA7D87"/>
    <a:srgbClr val="F1F3F2"/>
    <a:srgbClr val="F08E95"/>
    <a:srgbClr val="3D3D3D"/>
    <a:srgbClr val="FEF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89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76" y="91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 marL="0" algn="ctr" defTabSz="914400" rtl="0" eaLnBrk="1" latinLnBrk="1" hangingPunct="1">
              <a:lnSpc>
                <a:spcPct val="100000"/>
              </a:lnSpc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1" lang="ko-KR" altLang="en-US" sz="2000" b="1" kern="1200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rPr>
              <a:t>인력부족 문제 의견</a:t>
            </a:r>
            <a:endParaRPr kumimoji="1" lang="en-US" altLang="ko-KR" sz="2000" b="1" kern="1200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endParaRPr>
          </a:p>
          <a:p>
            <a:pPr marL="0" algn="ctr" defTabSz="914400" rtl="0" eaLnBrk="1" latinLnBrk="1" hangingPunct="1">
              <a:lnSpc>
                <a:spcPct val="100000"/>
              </a:lnSpc>
              <a:defRPr/>
            </a:pPr>
            <a:r>
              <a:rPr kumimoji="1" lang="en-US" altLang="ko-KR" sz="900" b="1" kern="1200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rPr>
              <a:t>100</a:t>
            </a:r>
            <a:r>
              <a:rPr kumimoji="1" lang="ko-KR" altLang="en-US" sz="900" b="1" kern="1200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rPr>
              <a:t>점에 가까울</a:t>
            </a:r>
            <a:r>
              <a:rPr kumimoji="1" lang="ko-KR" altLang="en-US" sz="900" b="1" kern="1200" spc="-150" baseline="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rPr>
              <a:t> 수록 문제 심각</a:t>
            </a:r>
            <a:endParaRPr kumimoji="1" lang="en-US" altLang="ko-KR" sz="900" b="1" kern="1200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 marL="0" algn="ctr" defTabSz="914400" rtl="0" eaLnBrk="1" latinLnBrk="1" hangingPunct="1">
            <a:lnSpc>
              <a:spcPct val="100000"/>
            </a:lnSpc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7580831692913376E-2"/>
          <c:y val="0.16567137268261733"/>
          <c:w val="0.94616916830708664"/>
          <c:h val="0.76484031958413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인력부족</c:v>
                </c:pt>
                <c:pt idx="1">
                  <c:v>건강악화</c:v>
                </c:pt>
                <c:pt idx="2">
                  <c:v>질병위험</c:v>
                </c:pt>
                <c:pt idx="3">
                  <c:v>의료사고위험</c:v>
                </c:pt>
                <c:pt idx="4">
                  <c:v>의료질하락</c:v>
                </c:pt>
                <c:pt idx="5">
                  <c:v>휴가제한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68.34</c:v>
                </c:pt>
                <c:pt idx="1">
                  <c:v>58.82</c:v>
                </c:pt>
                <c:pt idx="2">
                  <c:v>60.86</c:v>
                </c:pt>
                <c:pt idx="3">
                  <c:v>57.29</c:v>
                </c:pt>
                <c:pt idx="4">
                  <c:v>64.03</c:v>
                </c:pt>
                <c:pt idx="5">
                  <c:v>58.65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E7-9B46-985E-2603A54CF9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인력부족</c:v>
                </c:pt>
                <c:pt idx="1">
                  <c:v>건강악화</c:v>
                </c:pt>
                <c:pt idx="2">
                  <c:v>질병위험</c:v>
                </c:pt>
                <c:pt idx="3">
                  <c:v>의료사고위험</c:v>
                </c:pt>
                <c:pt idx="4">
                  <c:v>의료질하락</c:v>
                </c:pt>
                <c:pt idx="5">
                  <c:v>휴가제한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1-A0E7-9B46-985E-2603A54CF9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인력부족</c:v>
                </c:pt>
                <c:pt idx="1">
                  <c:v>건강악화</c:v>
                </c:pt>
                <c:pt idx="2">
                  <c:v>질병위험</c:v>
                </c:pt>
                <c:pt idx="3">
                  <c:v>의료사고위험</c:v>
                </c:pt>
                <c:pt idx="4">
                  <c:v>의료질하락</c:v>
                </c:pt>
                <c:pt idx="5">
                  <c:v>휴가제한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2-A0E7-9B46-985E-2603A54CF9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6"/>
        <c:overlap val="100"/>
        <c:axId val="1385683232"/>
        <c:axId val="1385701568"/>
      </c:barChart>
      <c:catAx>
        <c:axId val="1385683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385701568"/>
        <c:crosses val="autoZero"/>
        <c:auto val="1"/>
        <c:lblAlgn val="ctr"/>
        <c:lblOffset val="100"/>
        <c:noMultiLvlLbl val="0"/>
      </c:catAx>
      <c:valAx>
        <c:axId val="1385701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out"/>
        <c:minorTickMark val="none"/>
        <c:tickLblPos val="nextTo"/>
        <c:spPr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8568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그런 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휴가제한</c:v>
                </c:pt>
                <c:pt idx="1">
                  <c:v>의료질하락</c:v>
                </c:pt>
                <c:pt idx="2">
                  <c:v>의료사고위험</c:v>
                </c:pt>
                <c:pt idx="3">
                  <c:v>질병위험</c:v>
                </c:pt>
                <c:pt idx="4">
                  <c:v>건강악화</c:v>
                </c:pt>
                <c:pt idx="5">
                  <c:v>인력부족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61.2</c:v>
                </c:pt>
                <c:pt idx="1">
                  <c:v>69.8</c:v>
                </c:pt>
                <c:pt idx="2">
                  <c:v>59.9</c:v>
                </c:pt>
                <c:pt idx="3">
                  <c:v>65.599999999999994</c:v>
                </c:pt>
                <c:pt idx="4">
                  <c:v>62.1</c:v>
                </c:pt>
                <c:pt idx="5">
                  <c:v>77.8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0F-2347-9401-35CDEF994E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그렇지 않은 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휴가제한</c:v>
                </c:pt>
                <c:pt idx="1">
                  <c:v>의료질하락</c:v>
                </c:pt>
                <c:pt idx="2">
                  <c:v>의료사고위험</c:v>
                </c:pt>
                <c:pt idx="3">
                  <c:v>질병위험</c:v>
                </c:pt>
                <c:pt idx="4">
                  <c:v>건강악화</c:v>
                </c:pt>
                <c:pt idx="5">
                  <c:v>인력부족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38.799999999999997</c:v>
                </c:pt>
                <c:pt idx="1">
                  <c:v>30.2</c:v>
                </c:pt>
                <c:pt idx="2">
                  <c:v>40.1</c:v>
                </c:pt>
                <c:pt idx="3">
                  <c:v>34.4</c:v>
                </c:pt>
                <c:pt idx="4">
                  <c:v>37.9</c:v>
                </c:pt>
                <c:pt idx="5">
                  <c:v>22.2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0F-2347-9401-35CDEF994E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65028560"/>
        <c:axId val="1639767696"/>
      </c:barChart>
      <c:catAx>
        <c:axId val="4650285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OTFExtraBold" panose="020D0604000000000000" pitchFamily="34" charset="-127"/>
                <a:ea typeface="NanumGothicOTFExtraBold" panose="020D0604000000000000" pitchFamily="34" charset="-127"/>
                <a:cs typeface="+mn-cs"/>
              </a:defRPr>
            </a:pPr>
            <a:endParaRPr lang="ko-KR"/>
          </a:p>
        </c:txPr>
        <c:crossAx val="1639767696"/>
        <c:crosses val="autoZero"/>
        <c:auto val="1"/>
        <c:lblAlgn val="ctr"/>
        <c:lblOffset val="100"/>
        <c:noMultiLvlLbl val="0"/>
      </c:catAx>
      <c:valAx>
        <c:axId val="1639767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OTFExtraBold" panose="020D0604000000000000" pitchFamily="34" charset="-127"/>
                <a:ea typeface="NanumGothicOTFExtraBold" panose="020D0604000000000000" pitchFamily="34" charset="-127"/>
                <a:cs typeface="+mn-cs"/>
              </a:defRPr>
            </a:pPr>
            <a:endParaRPr lang="ko-KR"/>
          </a:p>
        </c:txPr>
        <c:crossAx val="465028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GothicOTFExtraBold" panose="020D0604000000000000" pitchFamily="34" charset="-127"/>
              <a:ea typeface="NanumGothicOTFExtraBold" panose="020D0604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1" dirty="0"/>
              <a:t>Q.</a:t>
            </a:r>
            <a:r>
              <a:rPr lang="en-US" altLang="ko-KR" sz="1400" b="1" baseline="0" dirty="0"/>
              <a:t> </a:t>
            </a:r>
            <a:r>
              <a:rPr lang="ko-KR" altLang="en-US" sz="1400" b="1" baseline="0" dirty="0"/>
              <a:t>최근 </a:t>
            </a:r>
            <a:r>
              <a:rPr lang="ko-KR" altLang="en-US" sz="1400" b="1" baseline="0" dirty="0" err="1"/>
              <a:t>상급병원</a:t>
            </a:r>
            <a:r>
              <a:rPr lang="ko-KR" altLang="en-US" sz="1400" b="1" baseline="0" dirty="0"/>
              <a:t> 등 대형병원 </a:t>
            </a:r>
            <a:r>
              <a:rPr lang="ko-KR" altLang="en-US" sz="1400" b="1" baseline="0" dirty="0" err="1"/>
              <a:t>환자쏠림</a:t>
            </a:r>
            <a:r>
              <a:rPr lang="ko-KR" altLang="en-US" sz="1400" b="1" baseline="0" dirty="0"/>
              <a:t> 현상을 체감하십니까</a:t>
            </a:r>
            <a:r>
              <a:rPr lang="en-US" altLang="ko-KR" sz="1400" b="1" baseline="0" dirty="0"/>
              <a:t>?</a:t>
            </a:r>
            <a:endParaRPr lang="en-US" altLang="ko-KR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F6A-9A46-9A1E-6F9CB4A652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F6A-9A46-9A1E-6F9CB4A65266}"/>
              </c:ext>
            </c:extLst>
          </c:dPt>
          <c:dLbls>
            <c:dLbl>
              <c:idx val="0"/>
              <c:layout>
                <c:manualLayout>
                  <c:x val="-2.5946779724276284E-2"/>
                  <c:y val="-0.22464140473017716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dirty="0"/>
                      <a:t>체감한다</a:t>
                    </a:r>
                  </a:p>
                  <a:p>
                    <a:r>
                      <a:rPr lang="en-US" altLang="ko-KR" dirty="0"/>
                      <a:t>94.4%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262499999999998"/>
                      <c:h val="0.13317186680783299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2-2F6A-9A46-9A1E-6F9CB4A65266}"/>
                </c:ext>
              </c:extLst>
            </c:dLbl>
            <c:dLbl>
              <c:idx val="1"/>
              <c:layout>
                <c:manualLayout>
                  <c:x val="0.22270214799395688"/>
                  <c:y val="-0.10958580220173282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dirty="0"/>
                      <a:t>체감하지 않는다</a:t>
                    </a:r>
                    <a:r>
                      <a:rPr lang="ko-KR" altLang="en-US" baseline="0" dirty="0"/>
                      <a:t> </a:t>
                    </a:r>
                    <a:r>
                      <a:rPr lang="en-US" altLang="ko-KR" baseline="0" dirty="0"/>
                      <a:t>5.</a:t>
                    </a:r>
                    <a:fld id="{7E7D2C20-872B-4D47-B80A-92EFF310D8BE}" type="PERCENTAGE">
                      <a:rPr lang="en-US" altLang="ko-KR" smtClean="0"/>
                      <a:pPr/>
                      <a:t>[백분율]</a:t>
                    </a:fld>
                    <a:endParaRPr lang="en-US" altLang="ko-KR" baseline="0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577349901574802"/>
                      <c:h val="0.133171866807832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F6A-9A46-9A1E-6F9CB4A652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OTFExtraBold" panose="020D0604000000000000" pitchFamily="34" charset="-127"/>
                    <a:ea typeface="NanumGothicOTFExtraBold" panose="020D0604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체감한다</c:v>
                </c:pt>
                <c:pt idx="1">
                  <c:v>체감하지 않는다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0.94399999999999995</c:v>
                </c:pt>
                <c:pt idx="1">
                  <c:v>5.6000000000000001E-2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6A-9A46-9A1E-6F9CB4A6526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56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GothicOTFExtraBold" panose="020D0604000000000000" pitchFamily="34" charset="-127"/>
                <a:ea typeface="NanumGothicOTFExtraBold" panose="020D0604000000000000" pitchFamily="34" charset="-127"/>
                <a:cs typeface="+mn-cs"/>
              </a:defRPr>
            </a:pPr>
            <a:r>
              <a:rPr lang="en-US" altLang="ko-KR" sz="1400" b="1" i="0" dirty="0"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Q</a:t>
            </a:r>
            <a:r>
              <a:rPr lang="en-US" altLang="ko-KR" sz="1400" b="1" i="0" baseline="0" dirty="0"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. </a:t>
            </a:r>
            <a:r>
              <a:rPr lang="ko-KR" altLang="en-US" sz="1400" b="1" i="0" baseline="0" dirty="0"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대형병원 </a:t>
            </a:r>
            <a:r>
              <a:rPr lang="ko-KR" altLang="en-US" sz="1400" b="1" i="0" baseline="0" dirty="0" err="1"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환자쏠림</a:t>
            </a:r>
            <a:r>
              <a:rPr lang="ko-KR" altLang="en-US" sz="1400" b="1" i="0" baseline="0" dirty="0"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 현상의 원인은 무엇이라고 보시나요</a:t>
            </a:r>
            <a:r>
              <a:rPr lang="en-US" altLang="ko-KR" sz="1400" b="1" i="0" baseline="0" dirty="0"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?</a:t>
            </a:r>
            <a:endParaRPr lang="ko-KR" altLang="en-US" sz="1400" b="1" i="0" dirty="0"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c:rich>
      </c:tx>
      <c:layout>
        <c:manualLayout>
          <c:xMode val="edge"/>
          <c:yMode val="edge"/>
          <c:x val="0.17008187659576973"/>
          <c:y val="5.67440034718775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anumGothicOTFExtraBold" panose="020D0604000000000000" pitchFamily="34" charset="-127"/>
              <a:ea typeface="NanumGothicOTFExtraBold" panose="020D0604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9470850017638929E-2"/>
          <c:y val="0.141816430969883"/>
          <c:w val="0.92180682674783554"/>
          <c:h val="0.7298733154526558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5.2</c:v>
                </c:pt>
                <c:pt idx="1">
                  <c:v>14.8</c:v>
                </c:pt>
                <c:pt idx="2">
                  <c:v>17</c:v>
                </c:pt>
                <c:pt idx="3">
                  <c:v>36.799999999999997</c:v>
                </c:pt>
                <c:pt idx="4">
                  <c:v>46.2</c:v>
                </c:pt>
                <c:pt idx="5">
                  <c:v>59.8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CD-174F-8E07-6045323A7515}"/>
            </c:ext>
          </c:extLst>
        </c:ser>
        <c:ser>
          <c:idx val="1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Sheet1!$A$2:$A$7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1-ADCD-174F-8E07-6045323A75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41"/>
        <c:axId val="435830272"/>
        <c:axId val="435804144"/>
      </c:barChart>
      <c:catAx>
        <c:axId val="435830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5804144"/>
        <c:crosses val="autoZero"/>
        <c:auto val="1"/>
        <c:lblAlgn val="ctr"/>
        <c:lblOffset val="100"/>
        <c:noMultiLvlLbl val="0"/>
      </c:catAx>
      <c:valAx>
        <c:axId val="4358041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5830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0.44277</cdr:x>
      <cdr:y>0.18496</cdr:y>
    </cdr:from>
    <cdr:to>
      <cdr:x>0.55043</cdr:x>
      <cdr:y>0.26622</cdr:y>
    </cdr:to>
    <cdr:cxnSp macro="">
      <cdr:nvCxnSpPr>
        <cdr:cNvPr id="12" name="꺾인 연결선[E] 11">
          <a:extLst xmlns:a="http://schemas.openxmlformats.org/drawingml/2006/main">
            <a:ext uri="{FF2B5EF4-FFF2-40B4-BE49-F238E27FC236}">
              <a16:creationId xmlns:a16="http://schemas.microsoft.com/office/drawing/2014/main" id="{3C80A693-89A6-2E44-BFD7-1A99B7D31EDD}"/>
            </a:ext>
          </a:extLst>
        </cdr:cNvPr>
        <cdr:cNvCxnSpPr/>
      </cdr:nvCxnSpPr>
      <cdr:spPr>
        <a:xfrm xmlns:a="http://schemas.openxmlformats.org/drawingml/2006/main" flipV="1">
          <a:off x="2581429" y="717721"/>
          <a:ext cx="627683" cy="315339"/>
        </a:xfrm>
        <a:prstGeom xmlns:a="http://schemas.openxmlformats.org/drawingml/2006/main" prst="bentConnector3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2021. 12. 7.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0D2EA-FBEB-47AE-858E-8B09CCCD06C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492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0D2EA-FBEB-47AE-858E-8B09CCCD06C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052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0D2EA-FBEB-47AE-858E-8B09CCCD06C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24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0D2EA-FBEB-47AE-858E-8B09CCCD06C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393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016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2021. 12. 7.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4BE214-6FDD-4551-AD92-A46400EB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E0919B7-A361-B249-A9A1-2661A8ECDBBA}"/>
              </a:ext>
            </a:extLst>
          </p:cNvPr>
          <p:cNvSpPr/>
          <p:nvPr/>
        </p:nvSpPr>
        <p:spPr>
          <a:xfrm>
            <a:off x="0" y="0"/>
            <a:ext cx="12192000" cy="6868159"/>
          </a:xfrm>
          <a:prstGeom prst="rect">
            <a:avLst/>
          </a:prstGeom>
          <a:solidFill>
            <a:schemeClr val="tx1">
              <a:lumMod val="50000"/>
              <a:alpha val="83045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7681B7-46DE-454E-9B8A-3DFEE0C9CB4D}"/>
              </a:ext>
            </a:extLst>
          </p:cNvPr>
          <p:cNvSpPr txBox="1"/>
          <p:nvPr/>
        </p:nvSpPr>
        <p:spPr>
          <a:xfrm>
            <a:off x="9640111" y="5970385"/>
            <a:ext cx="2551889" cy="8876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오픈데이터분석 기말 과제 주제 발표</a:t>
            </a:r>
            <a:endParaRPr kumimoji="1" lang="en-US" altLang="ko-KR" sz="1200" b="1" spc="-100" dirty="0">
              <a:ln w="20320">
                <a:solidFill>
                  <a:schemeClr val="tx1">
                    <a:alpha val="6000"/>
                  </a:schemeClr>
                </a:solidFill>
              </a:ln>
              <a:gradFill>
                <a:gsLst>
                  <a:gs pos="80000">
                    <a:schemeClr val="bg1"/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2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지도교수 </a:t>
            </a:r>
            <a:r>
              <a:rPr kumimoji="1" lang="en-US" altLang="ko-KR" sz="12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: </a:t>
            </a:r>
            <a:r>
              <a:rPr kumimoji="1" lang="ko-KR" altLang="en-US" sz="12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박민주 교수님</a:t>
            </a:r>
            <a:endParaRPr kumimoji="1" lang="en-US" altLang="ko-KR" sz="1200" b="1" spc="-100" dirty="0">
              <a:ln w="20320">
                <a:solidFill>
                  <a:schemeClr val="tx1">
                    <a:alpha val="6000"/>
                  </a:schemeClr>
                </a:solidFill>
              </a:ln>
              <a:gradFill>
                <a:gsLst>
                  <a:gs pos="80000">
                    <a:schemeClr val="bg1"/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2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글로벌비즈니스</a:t>
            </a:r>
            <a:r>
              <a:rPr kumimoji="1" lang="en-US" altLang="ko-KR" sz="12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 20172207 </a:t>
            </a:r>
            <a:r>
              <a:rPr kumimoji="1" lang="ko-KR" altLang="en-US" sz="12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오태훈</a:t>
            </a:r>
            <a:endParaRPr kumimoji="1" lang="en-US" altLang="ko-KR" sz="1200" b="1" spc="-100" dirty="0">
              <a:ln w="20320">
                <a:solidFill>
                  <a:schemeClr val="tx1">
                    <a:alpha val="6000"/>
                  </a:schemeClr>
                </a:solidFill>
              </a:ln>
              <a:gradFill>
                <a:gsLst>
                  <a:gs pos="80000">
                    <a:schemeClr val="bg1"/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D3317-9321-D442-877A-5B2AD14E649A}"/>
              </a:ext>
            </a:extLst>
          </p:cNvPr>
          <p:cNvSpPr txBox="1"/>
          <p:nvPr/>
        </p:nvSpPr>
        <p:spPr>
          <a:xfrm>
            <a:off x="470377" y="528484"/>
            <a:ext cx="8138602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&lt;</a:t>
            </a:r>
            <a:r>
              <a:rPr kumimoji="1" lang="ko-KR" altLang="en-US" sz="20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대한민국 응급의료 병상 부족 문제 해결방안 연구</a:t>
            </a:r>
            <a:r>
              <a:rPr kumimoji="1" lang="en-US" altLang="ko-KR" sz="20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kumimoji="1" lang="ko-KR" altLang="en-US" sz="12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병원 별 단계 구분을 통한 사회적 문제 해결 방안 수립</a:t>
            </a:r>
            <a:endParaRPr kumimoji="1" lang="en-US" altLang="ko-KR" sz="1200" b="1" spc="-100" dirty="0">
              <a:ln w="20320">
                <a:solidFill>
                  <a:schemeClr val="tx1">
                    <a:alpha val="6000"/>
                  </a:schemeClr>
                </a:solidFill>
              </a:ln>
              <a:gradFill>
                <a:gsLst>
                  <a:gs pos="80000">
                    <a:schemeClr val="bg1"/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00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B981EC89-B50D-FC44-9E3B-5968DAF62C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0573588"/>
              </p:ext>
            </p:extLst>
          </p:nvPr>
        </p:nvGraphicFramePr>
        <p:xfrm>
          <a:off x="265814" y="1959607"/>
          <a:ext cx="5830184" cy="3880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028200" y="351819"/>
            <a:ext cx="1651414" cy="806161"/>
            <a:chOff x="1028200" y="351819"/>
            <a:chExt cx="1651414" cy="806161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72730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kumimoji="1" sz="5400" b="1" spc="-100">
                  <a:ln w="20320">
                    <a:solidFill>
                      <a:schemeClr val="bg2">
                        <a:lumMod val="25000"/>
                        <a:alpha val="6000"/>
                      </a:schemeClr>
                    </a:solidFill>
                  </a:ln>
                  <a:gradFill flip="none" rotWithShape="1">
                    <a:gsLst>
                      <a:gs pos="0">
                        <a:schemeClr val="tx1">
                          <a:lumMod val="75000"/>
                        </a:schemeClr>
                      </a:gs>
                      <a:gs pos="22000">
                        <a:schemeClr val="bg2">
                          <a:lumMod val="25000"/>
                        </a:schemeClr>
                      </a:gs>
                      <a:gs pos="69000">
                        <a:schemeClr val="tx2">
                          <a:lumMod val="75000"/>
                        </a:schemeClr>
                      </a:gs>
                      <a:gs pos="96000">
                        <a:schemeClr val="bg2">
                          <a:lumMod val="2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anumGothicOTFExtraBold" panose="020D0604000000000000" pitchFamily="34" charset="-127"/>
                  <a:ea typeface="NanumGothicOTFExtraBold" panose="020D0604000000000000" pitchFamily="34" charset="-127"/>
                </a:defRPr>
              </a:lvl1pPr>
            </a:lstStyle>
            <a:p>
              <a:r>
                <a:rPr lang="en-US" altLang="ko-KR" sz="1200" dirty="0"/>
                <a:t>001</a:t>
              </a:r>
              <a:r>
                <a:rPr lang="ko-KR" altLang="en-US" sz="1200" dirty="0"/>
                <a:t> 문제 인식</a:t>
              </a:r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28200" y="567241"/>
              <a:ext cx="1651414" cy="59073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sz="2800" b="1" spc="-150" dirty="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문제 배경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B661CFE-8A74-5B47-AACD-3C0A1BFE7D0A}"/>
              </a:ext>
            </a:extLst>
          </p:cNvPr>
          <p:cNvSpPr txBox="1"/>
          <p:nvPr/>
        </p:nvSpPr>
        <p:spPr>
          <a:xfrm>
            <a:off x="793030" y="1204218"/>
            <a:ext cx="6912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2800" b="0" spc="-15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ko-KR" altLang="en-US" sz="1400" dirty="0"/>
              <a:t>점점 늘어가는 </a:t>
            </a:r>
            <a:r>
              <a:rPr lang="en-US" altLang="ko-KR" sz="1400" dirty="0"/>
              <a:t>COVID-19 </a:t>
            </a:r>
            <a:r>
              <a:rPr lang="ko-KR" altLang="en-US" sz="1400" dirty="0" err="1"/>
              <a:t>확진자로</a:t>
            </a:r>
            <a:r>
              <a:rPr lang="ko-KR" altLang="en-US" sz="1400" dirty="0"/>
              <a:t> 인하여 부족해지는 </a:t>
            </a:r>
            <a:r>
              <a:rPr lang="ko-KR" altLang="en-US" sz="1400" dirty="0" err="1"/>
              <a:t>병상수</a:t>
            </a:r>
            <a:r>
              <a:rPr lang="ko-KR" altLang="en-US" sz="1400" dirty="0"/>
              <a:t> 부족</a:t>
            </a:r>
            <a:endParaRPr lang="en-US" altLang="ko-KR" sz="1400" dirty="0"/>
          </a:p>
          <a:p>
            <a:pPr marL="285750" indent="-285750" algn="l">
              <a:buFontTx/>
              <a:buChar char="-"/>
            </a:pPr>
            <a:r>
              <a:rPr lang="ko-KR" altLang="en-US" sz="1400" dirty="0"/>
              <a:t>병원 상하 관계에 따른 </a:t>
            </a:r>
            <a:r>
              <a:rPr lang="ko-KR" altLang="en-US" sz="1400" dirty="0" err="1"/>
              <a:t>병상수</a:t>
            </a:r>
            <a:r>
              <a:rPr lang="ko-KR" altLang="en-US" sz="1400" dirty="0"/>
              <a:t> 부족은 의료인력 낭비 및  의료환경 악화로 야기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61BB18-89EA-AD4F-A02F-A3351ED41002}"/>
              </a:ext>
            </a:extLst>
          </p:cNvPr>
          <p:cNvSpPr txBox="1"/>
          <p:nvPr/>
        </p:nvSpPr>
        <p:spPr>
          <a:xfrm>
            <a:off x="1188881" y="6083331"/>
            <a:ext cx="457209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2800" b="1" spc="-15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</a:rPr>
              <a:t>체감이 될 정도의 환자 </a:t>
            </a:r>
            <a:r>
              <a:rPr lang="ko-KR" altLang="en-US" sz="2000" dirty="0" err="1">
                <a:solidFill>
                  <a:srgbClr val="FF0000"/>
                </a:solidFill>
              </a:rPr>
              <a:t>쏠림현상</a:t>
            </a:r>
            <a:r>
              <a:rPr lang="ko-KR" altLang="en-US" sz="2000" dirty="0">
                <a:solidFill>
                  <a:srgbClr val="FF0000"/>
                </a:solidFill>
              </a:rPr>
              <a:t> 악화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A0C640-9B5D-BE45-85C9-43263A000610}"/>
              </a:ext>
            </a:extLst>
          </p:cNvPr>
          <p:cNvSpPr txBox="1"/>
          <p:nvPr/>
        </p:nvSpPr>
        <p:spPr>
          <a:xfrm>
            <a:off x="4542765" y="5182882"/>
            <a:ext cx="134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2800" b="0" spc="-15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ko-KR" altLang="en-US" sz="1400" dirty="0"/>
              <a:t>출처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의협신문</a:t>
            </a:r>
            <a:endParaRPr lang="en-US" altLang="ko-KR" sz="1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78AF9475-C596-5D4B-B3D9-30AA05F57D3C}"/>
              </a:ext>
            </a:extLst>
          </p:cNvPr>
          <p:cNvCxnSpPr>
            <a:cxnSpLocks/>
          </p:cNvCxnSpPr>
          <p:nvPr/>
        </p:nvCxnSpPr>
        <p:spPr>
          <a:xfrm>
            <a:off x="6308271" y="1727438"/>
            <a:ext cx="0" cy="460314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F5878EE-E216-F449-B0A3-A723A16BA00E}"/>
              </a:ext>
            </a:extLst>
          </p:cNvPr>
          <p:cNvSpPr txBox="1"/>
          <p:nvPr/>
        </p:nvSpPr>
        <p:spPr>
          <a:xfrm>
            <a:off x="7086236" y="6049926"/>
            <a:ext cx="457209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2800" b="1" spc="-15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</a:rPr>
              <a:t>다양한 제도적 문제의 환자 </a:t>
            </a:r>
            <a:r>
              <a:rPr lang="ko-KR" altLang="en-US" sz="2000" dirty="0" err="1">
                <a:solidFill>
                  <a:srgbClr val="FF0000"/>
                </a:solidFill>
              </a:rPr>
              <a:t>쏠림현상</a:t>
            </a:r>
            <a:r>
              <a:rPr lang="ko-KR" altLang="en-US" sz="2000" dirty="0">
                <a:solidFill>
                  <a:srgbClr val="FF0000"/>
                </a:solidFill>
              </a:rPr>
              <a:t> 원인 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85FEB0-4A1D-7A4F-9E70-CE52632D8E7F}"/>
              </a:ext>
            </a:extLst>
          </p:cNvPr>
          <p:cNvGrpSpPr/>
          <p:nvPr/>
        </p:nvGrpSpPr>
        <p:grpSpPr>
          <a:xfrm>
            <a:off x="6209031" y="1727438"/>
            <a:ext cx="5947365" cy="4463291"/>
            <a:chOff x="6209031" y="1727438"/>
            <a:chExt cx="5947365" cy="4463291"/>
          </a:xfrm>
        </p:grpSpPr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005DF135-677F-2E45-808D-E37570AB422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55069300"/>
                </p:ext>
              </p:extLst>
            </p:nvPr>
          </p:nvGraphicFramePr>
          <p:xfrm>
            <a:off x="6209031" y="1727438"/>
            <a:ext cx="5947365" cy="44632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72BDAD6-7DEE-2541-9765-1925426826D5}"/>
                </a:ext>
              </a:extLst>
            </p:cNvPr>
            <p:cNvSpPr txBox="1"/>
            <p:nvPr/>
          </p:nvSpPr>
          <p:spPr>
            <a:xfrm>
              <a:off x="6863756" y="5160904"/>
              <a:ext cx="713966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kumimoji="1" sz="2800" b="1" spc="-15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sz="2000" dirty="0"/>
                <a:t>5.2%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CCE3AA-D593-9748-B269-8DBEAB14A3E9}"/>
                </a:ext>
              </a:extLst>
            </p:cNvPr>
            <p:cNvSpPr txBox="1"/>
            <p:nvPr/>
          </p:nvSpPr>
          <p:spPr>
            <a:xfrm>
              <a:off x="6426749" y="5297529"/>
              <a:ext cx="531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spc="-150" dirty="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rgbClr val="F2F2F2"/>
                  </a:solidFill>
                  <a:latin typeface="+mn-ea"/>
                </a:rPr>
                <a:t>기타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444611-A6F3-B149-A8EB-544543D90DFD}"/>
                </a:ext>
              </a:extLst>
            </p:cNvPr>
            <p:cNvSpPr txBox="1"/>
            <p:nvPr/>
          </p:nvSpPr>
          <p:spPr>
            <a:xfrm>
              <a:off x="6426751" y="4731450"/>
              <a:ext cx="1279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spc="-150" dirty="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rgbClr val="F2F2F2"/>
                  </a:solidFill>
                  <a:latin typeface="+mn-ea"/>
                </a:rPr>
                <a:t>건강검진 확대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C851E-A39F-8948-A1F2-D2AB9C6BEA51}"/>
                </a:ext>
              </a:extLst>
            </p:cNvPr>
            <p:cNvSpPr txBox="1"/>
            <p:nvPr/>
          </p:nvSpPr>
          <p:spPr>
            <a:xfrm>
              <a:off x="6756331" y="4203136"/>
              <a:ext cx="1099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spc="-150" dirty="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rgbClr val="F2F2F2"/>
                  </a:solidFill>
                  <a:latin typeface="+mn-ea"/>
                </a:rPr>
                <a:t>인구 고령화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A2FC0D-73BA-E845-8E18-D536B6338A8B}"/>
                </a:ext>
              </a:extLst>
            </p:cNvPr>
            <p:cNvSpPr txBox="1"/>
            <p:nvPr/>
          </p:nvSpPr>
          <p:spPr>
            <a:xfrm>
              <a:off x="7349695" y="3651306"/>
              <a:ext cx="19600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spc="-150" dirty="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rgbClr val="F2F2F2"/>
                  </a:solidFill>
                  <a:latin typeface="+mn-ea"/>
                </a:rPr>
                <a:t>민간의료보험 가입 증가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4C14A7-0CB4-B249-95C1-B9E36E5B94E5}"/>
                </a:ext>
              </a:extLst>
            </p:cNvPr>
            <p:cNvSpPr txBox="1"/>
            <p:nvPr/>
          </p:nvSpPr>
          <p:spPr>
            <a:xfrm>
              <a:off x="8154289" y="3146370"/>
              <a:ext cx="19600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1400" b="1" spc="-150" dirty="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rgbClr val="F2F2F2"/>
                  </a:solidFill>
                  <a:latin typeface="+mn-ea"/>
                </a:rPr>
                <a:t>교통의 발달  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4CFC4B-7A93-C04A-9D68-C089057C066A}"/>
                </a:ext>
              </a:extLst>
            </p:cNvPr>
            <p:cNvSpPr txBox="1"/>
            <p:nvPr/>
          </p:nvSpPr>
          <p:spPr>
            <a:xfrm>
              <a:off x="8621486" y="2572624"/>
              <a:ext cx="25213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1400" b="1" spc="-150" dirty="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rgbClr val="F2F2F2"/>
                  </a:solidFill>
                  <a:latin typeface="+mn-ea"/>
                </a:rPr>
                <a:t>건강보험 보장성 강화 대책  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6699F8-BF7E-0E45-8EF7-05BC8CA5D74F}"/>
                </a:ext>
              </a:extLst>
            </p:cNvPr>
            <p:cNvSpPr txBox="1"/>
            <p:nvPr/>
          </p:nvSpPr>
          <p:spPr>
            <a:xfrm>
              <a:off x="7602005" y="4609080"/>
              <a:ext cx="911867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kumimoji="1" sz="2800" b="1" spc="-15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sz="2000" dirty="0"/>
                <a:t>14.8%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A559F5-A156-A54B-8F1B-156B3230C075}"/>
                </a:ext>
              </a:extLst>
            </p:cNvPr>
            <p:cNvSpPr txBox="1"/>
            <p:nvPr/>
          </p:nvSpPr>
          <p:spPr>
            <a:xfrm>
              <a:off x="11134914" y="2430081"/>
              <a:ext cx="911867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kumimoji="1" sz="2800" b="1" spc="-15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sz="2000" dirty="0"/>
                <a:t>59.8%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D0550C-90B4-A34F-ADBF-F262C1C33F3E}"/>
                </a:ext>
              </a:extLst>
            </p:cNvPr>
            <p:cNvSpPr txBox="1"/>
            <p:nvPr/>
          </p:nvSpPr>
          <p:spPr>
            <a:xfrm>
              <a:off x="7790371" y="4075476"/>
              <a:ext cx="911867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kumimoji="1" sz="2800" b="1" spc="-15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sz="2000" dirty="0"/>
                <a:t>17.0%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A312520-642C-9A47-B83E-D08F022CD044}"/>
                </a:ext>
              </a:extLst>
            </p:cNvPr>
            <p:cNvSpPr txBox="1"/>
            <p:nvPr/>
          </p:nvSpPr>
          <p:spPr>
            <a:xfrm>
              <a:off x="9372282" y="3520175"/>
              <a:ext cx="911867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kumimoji="1" sz="2800" b="1" spc="-15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sz="2000" dirty="0"/>
                <a:t>36.8%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9CCF1E-BDDB-8E40-B5F9-08776322752C}"/>
                </a:ext>
              </a:extLst>
            </p:cNvPr>
            <p:cNvSpPr txBox="1"/>
            <p:nvPr/>
          </p:nvSpPr>
          <p:spPr>
            <a:xfrm>
              <a:off x="10106490" y="2992667"/>
              <a:ext cx="911867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kumimoji="1" sz="2800" b="1" spc="-15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sz="2000" dirty="0"/>
                <a:t>46.2%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6E593AB-3773-784D-84F3-68E90D7C62F7}"/>
                </a:ext>
              </a:extLst>
            </p:cNvPr>
            <p:cNvSpPr txBox="1"/>
            <p:nvPr/>
          </p:nvSpPr>
          <p:spPr>
            <a:xfrm>
              <a:off x="10204187" y="5182550"/>
              <a:ext cx="1340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kumimoji="1" sz="2800" b="0" spc="-15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pPr algn="l"/>
              <a:r>
                <a:rPr lang="ko-KR" altLang="en-US" sz="1400" dirty="0"/>
                <a:t>출처 </a:t>
              </a:r>
              <a:r>
                <a:rPr lang="en-US" altLang="ko-KR" sz="1400" dirty="0"/>
                <a:t>: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의협신문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0315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1">
        <p:bldAsOne/>
      </p:bldGraphic>
      <p:bldP spid="21" grpId="0" uiExpand="1" build="p"/>
      <p:bldP spid="25" grpId="0"/>
      <p:bldP spid="31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028200" y="351819"/>
            <a:ext cx="1651414" cy="806161"/>
            <a:chOff x="1028200" y="351819"/>
            <a:chExt cx="1651414" cy="806161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72730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kumimoji="1" sz="5400" b="1" spc="-100">
                  <a:ln w="20320">
                    <a:solidFill>
                      <a:schemeClr val="bg2">
                        <a:lumMod val="25000"/>
                        <a:alpha val="6000"/>
                      </a:schemeClr>
                    </a:solidFill>
                  </a:ln>
                  <a:gradFill flip="none" rotWithShape="1">
                    <a:gsLst>
                      <a:gs pos="0">
                        <a:schemeClr val="tx1">
                          <a:lumMod val="75000"/>
                        </a:schemeClr>
                      </a:gs>
                      <a:gs pos="22000">
                        <a:schemeClr val="bg2">
                          <a:lumMod val="25000"/>
                        </a:schemeClr>
                      </a:gs>
                      <a:gs pos="69000">
                        <a:schemeClr val="tx2">
                          <a:lumMod val="75000"/>
                        </a:schemeClr>
                      </a:gs>
                      <a:gs pos="96000">
                        <a:schemeClr val="bg2">
                          <a:lumMod val="2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anumGothicOTFExtraBold" panose="020D0604000000000000" pitchFamily="34" charset="-127"/>
                  <a:ea typeface="NanumGothicOTFExtraBold" panose="020D0604000000000000" pitchFamily="34" charset="-127"/>
                </a:defRPr>
              </a:lvl1pPr>
            </a:lstStyle>
            <a:p>
              <a:r>
                <a:rPr lang="en-US" altLang="ko-KR" sz="1200" dirty="0"/>
                <a:t>001</a:t>
              </a:r>
              <a:r>
                <a:rPr lang="ko-KR" altLang="en-US" sz="1200" dirty="0"/>
                <a:t> 문제 인식</a:t>
              </a:r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28200" y="567241"/>
              <a:ext cx="1651414" cy="59073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sz="2800" b="1" spc="-150" dirty="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문제 배경</a:t>
              </a:r>
            </a:p>
          </p:txBody>
        </p:sp>
      </p:grp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8D6F684-1F56-4C4A-9884-AEFAE81B2F8B}"/>
              </a:ext>
            </a:extLst>
          </p:cNvPr>
          <p:cNvSpPr/>
          <p:nvPr/>
        </p:nvSpPr>
        <p:spPr>
          <a:xfrm>
            <a:off x="1080055" y="1369073"/>
            <a:ext cx="1930174" cy="523220"/>
          </a:xfrm>
          <a:prstGeom prst="roundRect">
            <a:avLst>
              <a:gd name="adj" fmla="val 5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dirty="0"/>
              <a:t>문제점 도출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CAF3B9C9-69F0-F248-BA39-E2BAA9FBB6D4}"/>
              </a:ext>
            </a:extLst>
          </p:cNvPr>
          <p:cNvSpPr/>
          <p:nvPr/>
        </p:nvSpPr>
        <p:spPr>
          <a:xfrm>
            <a:off x="5130913" y="1369073"/>
            <a:ext cx="1930174" cy="523220"/>
          </a:xfrm>
          <a:prstGeom prst="roundRect">
            <a:avLst>
              <a:gd name="adj" fmla="val 5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dirty="0"/>
              <a:t>개선 사항</a:t>
            </a: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F9D86BD2-6BC2-3E4C-8BB4-BA7A52043236}"/>
              </a:ext>
            </a:extLst>
          </p:cNvPr>
          <p:cNvSpPr/>
          <p:nvPr/>
        </p:nvSpPr>
        <p:spPr>
          <a:xfrm>
            <a:off x="9356516" y="1369073"/>
            <a:ext cx="1930174" cy="523220"/>
          </a:xfrm>
          <a:prstGeom prst="roundRect">
            <a:avLst>
              <a:gd name="adj" fmla="val 5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dirty="0"/>
              <a:t>최종 목표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09DF01-AD71-DE47-9D30-6115BA64490F}"/>
              </a:ext>
            </a:extLst>
          </p:cNvPr>
          <p:cNvSpPr/>
          <p:nvPr/>
        </p:nvSpPr>
        <p:spPr>
          <a:xfrm>
            <a:off x="378373" y="2146084"/>
            <a:ext cx="11476930" cy="3608321"/>
          </a:xfrm>
          <a:prstGeom prst="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277768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/>
          </a:p>
        </p:txBody>
      </p:sp>
      <p:sp>
        <p:nvSpPr>
          <p:cNvPr id="41" name="오른쪽 화살표[R] 40">
            <a:extLst>
              <a:ext uri="{FF2B5EF4-FFF2-40B4-BE49-F238E27FC236}">
                <a16:creationId xmlns:a16="http://schemas.microsoft.com/office/drawing/2014/main" id="{88547706-DE6D-9A4F-8F07-AD18C55FF4E2}"/>
              </a:ext>
            </a:extLst>
          </p:cNvPr>
          <p:cNvSpPr/>
          <p:nvPr/>
        </p:nvSpPr>
        <p:spPr>
          <a:xfrm>
            <a:off x="749441" y="2669304"/>
            <a:ext cx="7763938" cy="2659442"/>
          </a:xfrm>
          <a:prstGeom prst="rightArrow">
            <a:avLst>
              <a:gd name="adj1" fmla="val 50000"/>
              <a:gd name="adj2" fmla="val 35672"/>
            </a:avLst>
          </a:prstGeom>
          <a:solidFill>
            <a:schemeClr val="accent2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E7F587-1CD3-0F46-B1AA-1ABF327818C5}"/>
              </a:ext>
            </a:extLst>
          </p:cNvPr>
          <p:cNvSpPr/>
          <p:nvPr/>
        </p:nvSpPr>
        <p:spPr>
          <a:xfrm>
            <a:off x="749440" y="2339516"/>
            <a:ext cx="2560952" cy="88186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96323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20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병상</a:t>
            </a:r>
            <a:r>
              <a:rPr kumimoji="1" lang="en-US" altLang="ko-KR" sz="20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kumimoji="1" lang="ko-KR" altLang="en-US" sz="20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인력 부족</a:t>
            </a:r>
            <a:endParaRPr kumimoji="1" lang="en-US" altLang="ko-KR" sz="2000" b="1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kumimoji="1" lang="ko-KR" altLang="en-US" sz="1600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문제를 야기하는</a:t>
            </a:r>
            <a:endParaRPr kumimoji="1" lang="en-US" altLang="ko-KR" sz="1600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kumimoji="1" lang="ko-KR" altLang="en-US" sz="1600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 응급의료 시스템</a:t>
            </a:r>
            <a:endParaRPr kumimoji="1" lang="en-US" altLang="ko-KR" sz="1600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8D33481-0450-FC45-AFBE-AF5593CF8E11}"/>
              </a:ext>
            </a:extLst>
          </p:cNvPr>
          <p:cNvSpPr/>
          <p:nvPr/>
        </p:nvSpPr>
        <p:spPr>
          <a:xfrm>
            <a:off x="749440" y="3600397"/>
            <a:ext cx="2560952" cy="1493941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96323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600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더 큰 병원으로 쏠리는 환자</a:t>
            </a:r>
            <a:endParaRPr kumimoji="1" lang="en-US" altLang="ko-KR" sz="1600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kumimoji="1" lang="en-US" altLang="ko-KR" sz="1600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kumimoji="1" lang="en-US" altLang="ko-KR" sz="1600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kumimoji="1" lang="ko-KR" altLang="en-US" sz="1600" spc="-150" dirty="0" err="1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환자쏠림으로</a:t>
            </a:r>
            <a:r>
              <a:rPr kumimoji="1" lang="ko-KR" altLang="en-US" sz="1600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인한</a:t>
            </a:r>
            <a:endParaRPr kumimoji="1" lang="en-US" altLang="ko-KR" sz="1600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kumimoji="1" lang="ko-KR" altLang="en-US" sz="1600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sz="2000" b="1" spc="-150" dirty="0" err="1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병상부족</a:t>
            </a:r>
            <a:r>
              <a:rPr kumimoji="1" lang="ko-KR" altLang="en-US" sz="20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야기</a:t>
            </a:r>
            <a:endParaRPr kumimoji="1" lang="en-US" altLang="ko-KR" sz="1600" b="1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E2DE4A5-C6C8-9044-9100-34F963CCBFCC}"/>
              </a:ext>
            </a:extLst>
          </p:cNvPr>
          <p:cNvCxnSpPr>
            <a:cxnSpLocks/>
          </p:cNvCxnSpPr>
          <p:nvPr/>
        </p:nvCxnSpPr>
        <p:spPr>
          <a:xfrm>
            <a:off x="3602100" y="3955868"/>
            <a:ext cx="1136679" cy="0"/>
          </a:xfrm>
          <a:prstGeom prst="straightConnector1">
            <a:avLst/>
          </a:prstGeom>
          <a:ln w="177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FF5501E2-B26F-BA48-BE94-8DB16E751C6C}"/>
              </a:ext>
            </a:extLst>
          </p:cNvPr>
          <p:cNvSpPr/>
          <p:nvPr/>
        </p:nvSpPr>
        <p:spPr>
          <a:xfrm>
            <a:off x="4170440" y="1982550"/>
            <a:ext cx="3851119" cy="52322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dist"/>
            <a:r>
              <a:rPr kumimoji="1" lang="ko-KR" altLang="en-US" sz="2000" b="1" dirty="0"/>
              <a:t>본 프로젝트가 중점을 둔 사항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99AA9FB-D9D3-164D-93B6-D358E36D5D94}"/>
              </a:ext>
            </a:extLst>
          </p:cNvPr>
          <p:cNvCxnSpPr>
            <a:cxnSpLocks/>
          </p:cNvCxnSpPr>
          <p:nvPr/>
        </p:nvCxnSpPr>
        <p:spPr>
          <a:xfrm>
            <a:off x="2068731" y="4012204"/>
            <a:ext cx="1" cy="394559"/>
          </a:xfrm>
          <a:prstGeom prst="straightConnector1">
            <a:avLst/>
          </a:prstGeom>
          <a:ln w="635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93C03A7-9D9C-0E46-A065-6CF87666273F}"/>
              </a:ext>
            </a:extLst>
          </p:cNvPr>
          <p:cNvSpPr/>
          <p:nvPr/>
        </p:nvSpPr>
        <p:spPr>
          <a:xfrm>
            <a:off x="5083599" y="2835558"/>
            <a:ext cx="2066478" cy="2334778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96323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r>
              <a:rPr kumimoji="1" lang="ko-KR" altLang="en-US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새로운 </a:t>
            </a:r>
            <a:r>
              <a:rPr kumimoji="1" lang="ko-KR" altLang="en-US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응급환자 배치 </a:t>
            </a:r>
            <a:r>
              <a:rPr kumimoji="1" lang="ko-KR" altLang="en-US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방안 제시</a:t>
            </a:r>
            <a:endParaRPr kumimoji="1" lang="en-US" altLang="ko-KR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kumimoji="1" lang="en-US" altLang="ko-KR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ctr">
              <a:buAutoNum type="arabicPeriod" startAt="2"/>
            </a:pPr>
            <a:r>
              <a:rPr kumimoji="1" lang="ko-KR" altLang="en-US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잉여 전문의</a:t>
            </a:r>
            <a:r>
              <a:rPr kumimoji="1" lang="ko-KR" altLang="en-US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kumimoji="1" lang="en-US" altLang="ko-KR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kumimoji="1" lang="ko-KR" altLang="en-US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인력 분산화</a:t>
            </a:r>
            <a:endParaRPr kumimoji="1" lang="en-US" altLang="ko-KR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59F834A-04EC-974C-B328-2A75865810DB}"/>
              </a:ext>
            </a:extLst>
          </p:cNvPr>
          <p:cNvCxnSpPr>
            <a:cxnSpLocks/>
          </p:cNvCxnSpPr>
          <p:nvPr/>
        </p:nvCxnSpPr>
        <p:spPr>
          <a:xfrm>
            <a:off x="7626640" y="3999025"/>
            <a:ext cx="1136679" cy="0"/>
          </a:xfrm>
          <a:prstGeom prst="straightConnector1">
            <a:avLst/>
          </a:prstGeom>
          <a:ln w="1778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4F9829F-E213-F542-95C2-57A9E74EA373}"/>
              </a:ext>
            </a:extLst>
          </p:cNvPr>
          <p:cNvGrpSpPr/>
          <p:nvPr/>
        </p:nvGrpSpPr>
        <p:grpSpPr>
          <a:xfrm>
            <a:off x="8954415" y="2471694"/>
            <a:ext cx="2488144" cy="2857051"/>
            <a:chOff x="8954415" y="2471694"/>
            <a:chExt cx="2488144" cy="285705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35A5FD8-A51A-6545-9979-CBC3AD006330}"/>
                </a:ext>
              </a:extLst>
            </p:cNvPr>
            <p:cNvSpPr/>
            <p:nvPr/>
          </p:nvSpPr>
          <p:spPr>
            <a:xfrm>
              <a:off x="9082326" y="2471694"/>
              <a:ext cx="2360233" cy="2857051"/>
            </a:xfrm>
            <a:prstGeom prst="rect">
              <a:avLst/>
            </a:prstGeom>
            <a:noFill/>
            <a:ln w="104775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dirty="0"/>
                <a:t>전문의 수에 따른 응급 환자 분산배치 모델 제시</a:t>
              </a:r>
              <a:endParaRPr kumimoji="1" lang="en-US" altLang="ko-KR" dirty="0"/>
            </a:p>
            <a:p>
              <a:pPr algn="ctr"/>
              <a:endParaRPr kumimoji="1" lang="en-US" altLang="ko-KR" dirty="0"/>
            </a:p>
            <a:p>
              <a:pPr algn="ctr"/>
              <a:r>
                <a:rPr kumimoji="1" lang="ko-KR" altLang="en-US" dirty="0"/>
                <a:t>환자 </a:t>
              </a:r>
              <a:r>
                <a:rPr kumimoji="1" lang="ko-KR" altLang="en-US" dirty="0" err="1"/>
                <a:t>골든타임을</a:t>
              </a:r>
              <a:r>
                <a:rPr kumimoji="1" lang="ko-KR" altLang="en-US" dirty="0"/>
                <a:t> 확보하여 최소 시간 대비 최대 </a:t>
              </a:r>
              <a:r>
                <a:rPr kumimoji="1" lang="ko-KR" altLang="en-US" dirty="0" err="1"/>
                <a:t>생존률</a:t>
              </a:r>
              <a:r>
                <a:rPr kumimoji="1" lang="ko-KR" altLang="en-US" dirty="0"/>
                <a:t> 효과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DD08CE2-2C5C-5646-9D59-AC2529695D54}"/>
                </a:ext>
              </a:extLst>
            </p:cNvPr>
            <p:cNvSpPr/>
            <p:nvPr/>
          </p:nvSpPr>
          <p:spPr>
            <a:xfrm>
              <a:off x="8954415" y="2716601"/>
              <a:ext cx="237043" cy="2471016"/>
            </a:xfrm>
            <a:prstGeom prst="rect">
              <a:avLst/>
            </a:prstGeom>
            <a:solidFill>
              <a:srgbClr val="EBB5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2040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 animBg="1"/>
      <p:bldP spid="38" grpId="0" animBg="1"/>
      <p:bldP spid="5" grpId="0" animBg="1"/>
      <p:bldP spid="41" grpId="0" animBg="1"/>
      <p:bldP spid="9" grpId="0" animBg="1"/>
      <p:bldP spid="39" grpId="0" animBg="1"/>
      <p:bldP spid="42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42AE77-E3C3-0D4E-8395-8B9D887C29F8}"/>
              </a:ext>
            </a:extLst>
          </p:cNvPr>
          <p:cNvSpPr txBox="1"/>
          <p:nvPr/>
        </p:nvSpPr>
        <p:spPr>
          <a:xfrm>
            <a:off x="533434" y="2469158"/>
            <a:ext cx="1406154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ko-KR" sz="5400" b="1" spc="-100" dirty="0">
                <a:ln w="20320">
                  <a:solidFill>
                    <a:schemeClr val="bg2">
                      <a:lumMod val="25000"/>
                      <a:alpha val="6000"/>
                    </a:schemeClr>
                  </a:solidFill>
                </a:ln>
                <a:gradFill flip="none" rotWithShape="1">
                  <a:gsLst>
                    <a:gs pos="0">
                      <a:schemeClr val="tx1">
                        <a:lumMod val="75000"/>
                      </a:schemeClr>
                    </a:gs>
                    <a:gs pos="22000">
                      <a:schemeClr val="bg2">
                        <a:lumMod val="25000"/>
                      </a:schemeClr>
                    </a:gs>
                    <a:gs pos="69000">
                      <a:schemeClr val="tx2">
                        <a:lumMod val="75000"/>
                      </a:schemeClr>
                    </a:gs>
                    <a:gs pos="96000">
                      <a:schemeClr val="bg2">
                        <a:lumMod val="2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002</a:t>
            </a:r>
            <a:endParaRPr kumimoji="1" lang="ko-KR" altLang="en-US" sz="2400" b="1" spc="-100" dirty="0">
              <a:ln w="20320">
                <a:solidFill>
                  <a:schemeClr val="bg2">
                    <a:lumMod val="25000"/>
                    <a:alpha val="6000"/>
                  </a:schemeClr>
                </a:solidFill>
              </a:ln>
              <a:gradFill flip="none" rotWithShape="1">
                <a:gsLst>
                  <a:gs pos="0">
                    <a:schemeClr val="tx1">
                      <a:lumMod val="75000"/>
                    </a:schemeClr>
                  </a:gs>
                  <a:gs pos="22000">
                    <a:schemeClr val="bg2">
                      <a:lumMod val="25000"/>
                    </a:schemeClr>
                  </a:gs>
                  <a:gs pos="69000">
                    <a:schemeClr val="tx2">
                      <a:lumMod val="75000"/>
                    </a:schemeClr>
                  </a:gs>
                  <a:gs pos="96000">
                    <a:schemeClr val="bg2">
                      <a:lumMod val="2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F86C79-C0E3-6542-9F6C-502D2E5A6C70}"/>
              </a:ext>
            </a:extLst>
          </p:cNvPr>
          <p:cNvSpPr txBox="1"/>
          <p:nvPr/>
        </p:nvSpPr>
        <p:spPr>
          <a:xfrm>
            <a:off x="1939588" y="2667700"/>
            <a:ext cx="2831224" cy="646331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kumimoji="1" sz="5400" b="1" spc="-100">
                <a:ln w="20320">
                  <a:solidFill>
                    <a:schemeClr val="bg2">
                      <a:lumMod val="25000"/>
                      <a:alpha val="6000"/>
                    </a:schemeClr>
                  </a:solidFill>
                </a:ln>
                <a:gradFill flip="none" rotWithShape="1">
                  <a:gsLst>
                    <a:gs pos="0">
                      <a:schemeClr val="tx1">
                        <a:lumMod val="75000"/>
                      </a:schemeClr>
                    </a:gs>
                    <a:gs pos="22000">
                      <a:schemeClr val="bg2">
                        <a:lumMod val="25000"/>
                      </a:schemeClr>
                    </a:gs>
                    <a:gs pos="69000">
                      <a:schemeClr val="tx2">
                        <a:lumMod val="75000"/>
                      </a:schemeClr>
                    </a:gs>
                    <a:gs pos="96000">
                      <a:schemeClr val="bg2">
                        <a:lumMod val="2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defRPr>
            </a:lvl1pPr>
          </a:lstStyle>
          <a:p>
            <a:r>
              <a:rPr lang="ko-KR" altLang="en-US" sz="3600" dirty="0"/>
              <a:t>데이터 전처리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0E5EA-4125-4949-B944-974FC6BFE949}"/>
              </a:ext>
            </a:extLst>
          </p:cNvPr>
          <p:cNvSpPr txBox="1"/>
          <p:nvPr/>
        </p:nvSpPr>
        <p:spPr>
          <a:xfrm>
            <a:off x="955216" y="3512573"/>
            <a:ext cx="281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400" b="1" spc="-100" dirty="0">
                <a:ln w="20320">
                  <a:solidFill>
                    <a:schemeClr val="bg2">
                      <a:lumMod val="25000"/>
                      <a:alpha val="6000"/>
                    </a:schemeClr>
                  </a:solidFill>
                </a:ln>
                <a:gradFill flip="none" rotWithShape="1">
                  <a:gsLst>
                    <a:gs pos="0">
                      <a:schemeClr val="tx1">
                        <a:lumMod val="75000"/>
                      </a:schemeClr>
                    </a:gs>
                    <a:gs pos="22000">
                      <a:schemeClr val="bg2">
                        <a:lumMod val="25000"/>
                      </a:schemeClr>
                    </a:gs>
                    <a:gs pos="69000">
                      <a:schemeClr val="tx2">
                        <a:lumMod val="75000"/>
                      </a:schemeClr>
                    </a:gs>
                    <a:gs pos="96000">
                      <a:schemeClr val="bg2">
                        <a:lumMod val="2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Data analysis to solve social problems.</a:t>
            </a:r>
            <a:endParaRPr kumimoji="1" lang="ko-KR" altLang="en-US" sz="1400" b="1" spc="-100" dirty="0">
              <a:ln w="20320">
                <a:solidFill>
                  <a:schemeClr val="bg2">
                    <a:lumMod val="25000"/>
                    <a:alpha val="6000"/>
                  </a:schemeClr>
                </a:solidFill>
              </a:ln>
              <a:gradFill flip="none" rotWithShape="1">
                <a:gsLst>
                  <a:gs pos="0">
                    <a:schemeClr val="tx1">
                      <a:lumMod val="75000"/>
                    </a:schemeClr>
                  </a:gs>
                  <a:gs pos="22000">
                    <a:schemeClr val="bg2">
                      <a:lumMod val="25000"/>
                    </a:schemeClr>
                  </a:gs>
                  <a:gs pos="69000">
                    <a:schemeClr val="tx2">
                      <a:lumMod val="75000"/>
                    </a:schemeClr>
                  </a:gs>
                  <a:gs pos="96000">
                    <a:schemeClr val="bg2">
                      <a:lumMod val="2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555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11">
            <a:extLst>
              <a:ext uri="{FF2B5EF4-FFF2-40B4-BE49-F238E27FC236}">
                <a16:creationId xmlns:a16="http://schemas.microsoft.com/office/drawing/2014/main" id="{CB9DDB80-6B24-8040-ACFE-69B86737EE05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D5B982-F140-B448-9F1E-D59E846DB7C5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DA44360-B17D-6C4D-AB13-2FDD0997C8E9}"/>
              </a:ext>
            </a:extLst>
          </p:cNvPr>
          <p:cNvGrpSpPr/>
          <p:nvPr/>
        </p:nvGrpSpPr>
        <p:grpSpPr>
          <a:xfrm>
            <a:off x="1096309" y="351819"/>
            <a:ext cx="1991250" cy="806161"/>
            <a:chOff x="1096309" y="351819"/>
            <a:chExt cx="1991250" cy="80616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0229E3-EB58-794E-92D8-C68E877AC7B1}"/>
                </a:ext>
              </a:extLst>
            </p:cNvPr>
            <p:cNvSpPr txBox="1"/>
            <p:nvPr/>
          </p:nvSpPr>
          <p:spPr>
            <a:xfrm>
              <a:off x="1188881" y="351819"/>
              <a:ext cx="1335622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kumimoji="1" sz="5400" b="1" spc="-100">
                  <a:ln w="20320">
                    <a:solidFill>
                      <a:schemeClr val="bg2">
                        <a:lumMod val="25000"/>
                        <a:alpha val="6000"/>
                      </a:schemeClr>
                    </a:solidFill>
                  </a:ln>
                  <a:gradFill flip="none" rotWithShape="1">
                    <a:gsLst>
                      <a:gs pos="0">
                        <a:schemeClr val="tx1">
                          <a:lumMod val="75000"/>
                        </a:schemeClr>
                      </a:gs>
                      <a:gs pos="22000">
                        <a:schemeClr val="bg2">
                          <a:lumMod val="25000"/>
                        </a:schemeClr>
                      </a:gs>
                      <a:gs pos="69000">
                        <a:schemeClr val="tx2">
                          <a:lumMod val="75000"/>
                        </a:schemeClr>
                      </a:gs>
                      <a:gs pos="96000">
                        <a:schemeClr val="bg2">
                          <a:lumMod val="2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anumGothicOTFExtraBold" panose="020D0604000000000000" pitchFamily="34" charset="-127"/>
                  <a:ea typeface="NanumGothicOTFExtraBold" panose="020D0604000000000000" pitchFamily="34" charset="-127"/>
                </a:defRPr>
              </a:lvl1pPr>
            </a:lstStyle>
            <a:p>
              <a:r>
                <a:rPr lang="en-US" altLang="ko-KR" sz="1200" dirty="0"/>
                <a:t>001</a:t>
              </a:r>
              <a:r>
                <a:rPr lang="ko-KR" altLang="en-US" sz="1200" dirty="0"/>
                <a:t> 데이터  전처리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0FE52F-099B-944D-9D87-38C763E210F0}"/>
                </a:ext>
              </a:extLst>
            </p:cNvPr>
            <p:cNvSpPr txBox="1"/>
            <p:nvPr/>
          </p:nvSpPr>
          <p:spPr>
            <a:xfrm>
              <a:off x="1096309" y="567241"/>
              <a:ext cx="1991250" cy="59073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sz="2800" b="1" spc="-150" dirty="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데이터 소개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F504B5F-28B7-D543-A08C-F3E93D9BE813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309FD828-4734-E746-B1BD-9DE12566F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352555"/>
              </p:ext>
            </p:extLst>
          </p:nvPr>
        </p:nvGraphicFramePr>
        <p:xfrm>
          <a:off x="1488011" y="1944269"/>
          <a:ext cx="9532086" cy="3873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177362">
                  <a:extLst>
                    <a:ext uri="{9D8B030D-6E8A-4147-A177-3AD203B41FA5}">
                      <a16:colId xmlns:a16="http://schemas.microsoft.com/office/drawing/2014/main" val="520955379"/>
                    </a:ext>
                  </a:extLst>
                </a:gridCol>
                <a:gridCol w="3177362">
                  <a:extLst>
                    <a:ext uri="{9D8B030D-6E8A-4147-A177-3AD203B41FA5}">
                      <a16:colId xmlns:a16="http://schemas.microsoft.com/office/drawing/2014/main" val="3176407703"/>
                    </a:ext>
                  </a:extLst>
                </a:gridCol>
                <a:gridCol w="3177362">
                  <a:extLst>
                    <a:ext uri="{9D8B030D-6E8A-4147-A177-3AD203B41FA5}">
                      <a16:colId xmlns:a16="http://schemas.microsoft.com/office/drawing/2014/main" val="1375499433"/>
                    </a:ext>
                  </a:extLst>
                </a:gridCol>
              </a:tblGrid>
              <a:tr h="774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형태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917365"/>
                  </a:ext>
                </a:extLst>
              </a:tr>
              <a:tr h="774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건강보험심사평가원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병원정보서비스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건강보험심사평가원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.csv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748080"/>
                  </a:ext>
                </a:extLst>
              </a:tr>
              <a:tr h="7746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진료결과별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응급실 이용자수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한국보건산업진흥원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.xlsx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030202"/>
                  </a:ext>
                </a:extLst>
              </a:tr>
              <a:tr h="774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소방청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/>
                        <a:t>연도별 구급활동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소방청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.csv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978510"/>
                  </a:ext>
                </a:extLst>
              </a:tr>
              <a:tr h="774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의료기관별상세정보서비스</a:t>
                      </a:r>
                      <a:r>
                        <a:rPr lang="en-US" altLang="ko-KR" dirty="0"/>
                        <a:t>_</a:t>
                      </a:r>
                    </a:p>
                    <a:p>
                      <a:pPr algn="ctr" latinLnBrk="1"/>
                      <a:r>
                        <a:rPr lang="ko-KR" altLang="en-US" dirty="0"/>
                        <a:t>진료과목정보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건강보험심사평가원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.csv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892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028000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13F51967-A139-444D-B48D-8570C210730F}"/>
              </a:ext>
            </a:extLst>
          </p:cNvPr>
          <p:cNvSpPr/>
          <p:nvPr/>
        </p:nvSpPr>
        <p:spPr>
          <a:xfrm>
            <a:off x="4329830" y="1791223"/>
            <a:ext cx="3532340" cy="3528362"/>
          </a:xfrm>
          <a:prstGeom prst="ellipse">
            <a:avLst/>
          </a:prstGeom>
          <a:solidFill>
            <a:srgbClr val="F1F3F2"/>
          </a:solidFill>
          <a:ln w="127000">
            <a:solidFill>
              <a:srgbClr val="F0A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1D9624-B41D-8F4A-8179-E3D29418A7B3}"/>
              </a:ext>
            </a:extLst>
          </p:cNvPr>
          <p:cNvSpPr/>
          <p:nvPr/>
        </p:nvSpPr>
        <p:spPr>
          <a:xfrm>
            <a:off x="3757808" y="1276973"/>
            <a:ext cx="4676384" cy="4556862"/>
          </a:xfrm>
          <a:prstGeom prst="ellipse">
            <a:avLst/>
          </a:prstGeom>
          <a:noFill/>
          <a:ln w="38100">
            <a:solidFill>
              <a:srgbClr val="F0ABA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450D8FC-4041-BC49-A57A-5769C008CBD0}"/>
              </a:ext>
            </a:extLst>
          </p:cNvPr>
          <p:cNvSpPr/>
          <p:nvPr/>
        </p:nvSpPr>
        <p:spPr>
          <a:xfrm>
            <a:off x="4097177" y="2065405"/>
            <a:ext cx="232653" cy="230691"/>
          </a:xfrm>
          <a:prstGeom prst="ellipse">
            <a:avLst/>
          </a:prstGeom>
          <a:solidFill>
            <a:srgbClr val="F1F3F2"/>
          </a:solidFill>
          <a:ln w="34925">
            <a:solidFill>
              <a:srgbClr val="F0A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69B50234-7C92-0D41-B463-408244412A63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8111525" y="2180751"/>
            <a:ext cx="3282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AF0B1185-99E1-5140-A9B2-8B7FDF5FA373}"/>
              </a:ext>
            </a:extLst>
          </p:cNvPr>
          <p:cNvCxnSpPr>
            <a:cxnSpLocks/>
          </p:cNvCxnSpPr>
          <p:nvPr/>
        </p:nvCxnSpPr>
        <p:spPr>
          <a:xfrm>
            <a:off x="872646" y="4985191"/>
            <a:ext cx="3282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1E2A314A-FA0D-3541-94EF-7B1CA867DA68}"/>
              </a:ext>
            </a:extLst>
          </p:cNvPr>
          <p:cNvSpPr/>
          <p:nvPr/>
        </p:nvSpPr>
        <p:spPr>
          <a:xfrm>
            <a:off x="4155631" y="4868624"/>
            <a:ext cx="232653" cy="230691"/>
          </a:xfrm>
          <a:prstGeom prst="ellipse">
            <a:avLst/>
          </a:prstGeom>
          <a:solidFill>
            <a:srgbClr val="F1F3F2"/>
          </a:solidFill>
          <a:ln w="34925">
            <a:solidFill>
              <a:srgbClr val="F0A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571F398-B0A6-B342-9FAA-43649D9B32FE}"/>
              </a:ext>
            </a:extLst>
          </p:cNvPr>
          <p:cNvSpPr/>
          <p:nvPr/>
        </p:nvSpPr>
        <p:spPr>
          <a:xfrm>
            <a:off x="7862170" y="2065405"/>
            <a:ext cx="232653" cy="230691"/>
          </a:xfrm>
          <a:prstGeom prst="ellipse">
            <a:avLst/>
          </a:prstGeom>
          <a:solidFill>
            <a:srgbClr val="F1F3F2"/>
          </a:solidFill>
          <a:ln w="34925">
            <a:solidFill>
              <a:srgbClr val="F0A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4CBFC93-5864-094E-964A-E7549C524D00}"/>
              </a:ext>
            </a:extLst>
          </p:cNvPr>
          <p:cNvSpPr/>
          <p:nvPr/>
        </p:nvSpPr>
        <p:spPr>
          <a:xfrm>
            <a:off x="7799201" y="4868623"/>
            <a:ext cx="232653" cy="230691"/>
          </a:xfrm>
          <a:prstGeom prst="ellipse">
            <a:avLst/>
          </a:prstGeom>
          <a:solidFill>
            <a:srgbClr val="F1F3F2"/>
          </a:solidFill>
          <a:ln w="34925">
            <a:solidFill>
              <a:srgbClr val="F0A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20EFC728-198B-AC4B-B9BB-0F035AD3843D}"/>
              </a:ext>
            </a:extLst>
          </p:cNvPr>
          <p:cNvCxnSpPr>
            <a:cxnSpLocks/>
          </p:cNvCxnSpPr>
          <p:nvPr/>
        </p:nvCxnSpPr>
        <p:spPr>
          <a:xfrm>
            <a:off x="8031854" y="4960138"/>
            <a:ext cx="3282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BBF6717E-6FDC-A74E-8C4B-E13042AB7285}"/>
              </a:ext>
            </a:extLst>
          </p:cNvPr>
          <p:cNvCxnSpPr>
            <a:cxnSpLocks/>
          </p:cNvCxnSpPr>
          <p:nvPr/>
        </p:nvCxnSpPr>
        <p:spPr>
          <a:xfrm>
            <a:off x="814192" y="2180582"/>
            <a:ext cx="3282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022257DE-478C-0A48-976E-E3A9333B24CF}"/>
              </a:ext>
            </a:extLst>
          </p:cNvPr>
          <p:cNvCxnSpPr>
            <a:cxnSpLocks/>
          </p:cNvCxnSpPr>
          <p:nvPr/>
        </p:nvCxnSpPr>
        <p:spPr>
          <a:xfrm>
            <a:off x="814192" y="2179360"/>
            <a:ext cx="565757" cy="0"/>
          </a:xfrm>
          <a:prstGeom prst="line">
            <a:avLst/>
          </a:prstGeom>
          <a:ln w="34925">
            <a:solidFill>
              <a:srgbClr val="F0A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ED20AE6-4523-8A4E-B331-483DA71E51DB}"/>
              </a:ext>
            </a:extLst>
          </p:cNvPr>
          <p:cNvCxnSpPr>
            <a:cxnSpLocks/>
          </p:cNvCxnSpPr>
          <p:nvPr/>
        </p:nvCxnSpPr>
        <p:spPr>
          <a:xfrm>
            <a:off x="814192" y="4984580"/>
            <a:ext cx="565757" cy="0"/>
          </a:xfrm>
          <a:prstGeom prst="line">
            <a:avLst/>
          </a:prstGeom>
          <a:ln w="34925">
            <a:solidFill>
              <a:srgbClr val="F0A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86FE797-4AD2-5F42-8CED-96E623A6A18A}"/>
              </a:ext>
            </a:extLst>
          </p:cNvPr>
          <p:cNvCxnSpPr>
            <a:cxnSpLocks/>
          </p:cNvCxnSpPr>
          <p:nvPr/>
        </p:nvCxnSpPr>
        <p:spPr>
          <a:xfrm>
            <a:off x="10828753" y="2179360"/>
            <a:ext cx="565757" cy="0"/>
          </a:xfrm>
          <a:prstGeom prst="line">
            <a:avLst/>
          </a:prstGeom>
          <a:ln w="34925">
            <a:solidFill>
              <a:srgbClr val="F0A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4AB94B0C-F479-7A44-B074-BE88E0A5DCEE}"/>
              </a:ext>
            </a:extLst>
          </p:cNvPr>
          <p:cNvCxnSpPr>
            <a:cxnSpLocks/>
          </p:cNvCxnSpPr>
          <p:nvPr/>
        </p:nvCxnSpPr>
        <p:spPr>
          <a:xfrm>
            <a:off x="10828753" y="4960138"/>
            <a:ext cx="565757" cy="0"/>
          </a:xfrm>
          <a:prstGeom prst="line">
            <a:avLst/>
          </a:prstGeom>
          <a:ln w="34925">
            <a:solidFill>
              <a:srgbClr val="F0A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735DCD9-BF2B-DC49-9129-76040B4D4F22}"/>
              </a:ext>
            </a:extLst>
          </p:cNvPr>
          <p:cNvSpPr txBox="1"/>
          <p:nvPr/>
        </p:nvSpPr>
        <p:spPr>
          <a:xfrm>
            <a:off x="564837" y="2218616"/>
            <a:ext cx="3190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2800" b="0" spc="-15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en-US" altLang="ko-KR" sz="1600" b="1" dirty="0"/>
              <a:t>Seaborn </a:t>
            </a:r>
            <a:r>
              <a:rPr lang="ko-KR" altLang="en-US" sz="1600" b="1" dirty="0"/>
              <a:t>패키지를 활용하여 시각화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0F5F48-C803-B34E-8C21-0E31D52C1601}"/>
              </a:ext>
            </a:extLst>
          </p:cNvPr>
          <p:cNvSpPr txBox="1"/>
          <p:nvPr/>
        </p:nvSpPr>
        <p:spPr>
          <a:xfrm>
            <a:off x="814191" y="5015946"/>
            <a:ext cx="2939101" cy="58477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2800" b="0" spc="-15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en" altLang="ko-KR" sz="1600" b="1" dirty="0"/>
              <a:t>Pandas </a:t>
            </a:r>
            <a:r>
              <a:rPr lang="ko-KR" altLang="en-US" sz="1600" b="1" dirty="0"/>
              <a:t>패키지를 활용하여 시각화 및 데이터 전처리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F62142-0F62-6247-B1CC-6DC3476F0051}"/>
              </a:ext>
            </a:extLst>
          </p:cNvPr>
          <p:cNvSpPr txBox="1"/>
          <p:nvPr/>
        </p:nvSpPr>
        <p:spPr>
          <a:xfrm>
            <a:off x="8716204" y="2216682"/>
            <a:ext cx="2720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2800" b="0" spc="-15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en-US" altLang="ko-KR" sz="1600" b="1" dirty="0"/>
              <a:t>NumPy</a:t>
            </a:r>
            <a:r>
              <a:rPr lang="ko-KR" altLang="en-US" sz="1600" b="1" dirty="0"/>
              <a:t> 패키지를 활용한 데이터 프레임 선형대수 계산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C6D66E-FC04-FF4B-944F-49D1FD84671F}"/>
              </a:ext>
            </a:extLst>
          </p:cNvPr>
          <p:cNvSpPr txBox="1"/>
          <p:nvPr/>
        </p:nvSpPr>
        <p:spPr>
          <a:xfrm>
            <a:off x="8031853" y="4983968"/>
            <a:ext cx="3282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2800" b="0" spc="-15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altLang="ko-KR" sz="1600" b="1" dirty="0" err="1"/>
              <a:t>matpltlib</a:t>
            </a:r>
            <a:r>
              <a:rPr lang="ko-KR" altLang="en-US" sz="1600" b="1" dirty="0"/>
              <a:t> 패키지를 활용한 데이터 전처리 및 시각화</a:t>
            </a:r>
          </a:p>
        </p:txBody>
      </p:sp>
      <p:cxnSp>
        <p:nvCxnSpPr>
          <p:cNvPr id="59" name="직선 연결선 11">
            <a:extLst>
              <a:ext uri="{FF2B5EF4-FFF2-40B4-BE49-F238E27FC236}">
                <a16:creationId xmlns:a16="http://schemas.microsoft.com/office/drawing/2014/main" id="{78DF69CA-0BC2-5244-B79C-F2AE14F253C7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E9DEAB2-AAB0-2248-B2DD-AE042C3AE151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7EDD2A6-F103-D947-A897-EE2EBAF963D6}"/>
              </a:ext>
            </a:extLst>
          </p:cNvPr>
          <p:cNvGrpSpPr/>
          <p:nvPr/>
        </p:nvGrpSpPr>
        <p:grpSpPr>
          <a:xfrm>
            <a:off x="1096310" y="351819"/>
            <a:ext cx="1991250" cy="806161"/>
            <a:chOff x="1096310" y="351819"/>
            <a:chExt cx="1991250" cy="80616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77318C1-6539-CB47-8E28-DF396D7FC228}"/>
                </a:ext>
              </a:extLst>
            </p:cNvPr>
            <p:cNvSpPr txBox="1"/>
            <p:nvPr/>
          </p:nvSpPr>
          <p:spPr>
            <a:xfrm>
              <a:off x="1188881" y="351819"/>
              <a:ext cx="1335622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kumimoji="1" sz="5400" b="1" spc="-100">
                  <a:ln w="20320">
                    <a:solidFill>
                      <a:schemeClr val="bg2">
                        <a:lumMod val="25000"/>
                        <a:alpha val="6000"/>
                      </a:schemeClr>
                    </a:solidFill>
                  </a:ln>
                  <a:gradFill flip="none" rotWithShape="1">
                    <a:gsLst>
                      <a:gs pos="0">
                        <a:schemeClr val="tx1">
                          <a:lumMod val="75000"/>
                        </a:schemeClr>
                      </a:gs>
                      <a:gs pos="22000">
                        <a:schemeClr val="bg2">
                          <a:lumMod val="25000"/>
                        </a:schemeClr>
                      </a:gs>
                      <a:gs pos="69000">
                        <a:schemeClr val="tx2">
                          <a:lumMod val="75000"/>
                        </a:schemeClr>
                      </a:gs>
                      <a:gs pos="96000">
                        <a:schemeClr val="bg2">
                          <a:lumMod val="2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anumGothicOTFExtraBold" panose="020D0604000000000000" pitchFamily="34" charset="-127"/>
                  <a:ea typeface="NanumGothicOTFExtraBold" panose="020D0604000000000000" pitchFamily="34" charset="-127"/>
                </a:defRPr>
              </a:lvl1pPr>
            </a:lstStyle>
            <a:p>
              <a:r>
                <a:rPr lang="en-US" altLang="ko-KR" sz="1200" dirty="0"/>
                <a:t>001</a:t>
              </a:r>
              <a:r>
                <a:rPr lang="ko-KR" altLang="en-US" sz="1200" dirty="0"/>
                <a:t> 데이터  전처리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35B3724-CD72-8242-91A8-50011A7701AC}"/>
                </a:ext>
              </a:extLst>
            </p:cNvPr>
            <p:cNvSpPr txBox="1"/>
            <p:nvPr/>
          </p:nvSpPr>
          <p:spPr>
            <a:xfrm>
              <a:off x="1096310" y="567241"/>
              <a:ext cx="1991250" cy="59073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sz="2800" b="1" spc="-150" dirty="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데이터 분석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AFBCAD1-2C38-6545-A6B1-85D7BE8A6561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9E3CC3-5820-C24B-95CD-591301308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8908" y="1548889"/>
            <a:ext cx="1989215" cy="5683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B3F6A9-2454-A142-BC2C-C9470848B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908" y="4186993"/>
            <a:ext cx="1989216" cy="8309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65F373-AB4A-D045-96C6-5B086DB5C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631" y="1363436"/>
            <a:ext cx="2521440" cy="889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E5B6B8-B627-7148-94CA-BC89F042E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3452" y="4291315"/>
            <a:ext cx="2639786" cy="7718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1696E4-F1F1-D64D-81D3-C022D91E3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607" y="2489011"/>
            <a:ext cx="2132786" cy="213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8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9" grpId="0" animBg="1"/>
      <p:bldP spid="30" grpId="0" animBg="1"/>
      <p:bldP spid="31" grpId="0" animBg="1"/>
      <p:bldP spid="52" grpId="0"/>
      <p:bldP spid="53" grpId="0"/>
      <p:bldP spid="54" grpId="0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8149002" y="4219027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691303" y="5171990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422052" y="4487889"/>
            <a:ext cx="2615254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점차 부족해지는 병상</a:t>
            </a:r>
            <a:endParaRPr kumimoji="1" lang="en-US" altLang="ko-KR" sz="1600" b="1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kumimoji="1" lang="ko-KR" altLang="en-US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우리는 이 문제를 해결 하기 위해 전문의 수</a:t>
            </a:r>
            <a:r>
              <a:rPr kumimoji="1" lang="en-US" altLang="ko-KR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kumimoji="1" lang="ko-KR" altLang="en-US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병원 모델로 나누었습니다</a:t>
            </a:r>
            <a:r>
              <a:rPr kumimoji="1" lang="en-US" altLang="ko-KR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22757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263141" y="3137314"/>
            <a:ext cx="42557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</a:rPr>
              <a:t>In </a:t>
            </a:r>
            <a:r>
              <a:rPr lang="en-US" altLang="ko-KR" sz="6600" b="1" dirty="0">
                <a:solidFill>
                  <a:schemeClr val="accent2"/>
                </a:solidFill>
              </a:rPr>
              <a:t>sight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cxnSp>
        <p:nvCxnSpPr>
          <p:cNvPr id="14" name="직선 연결선 11">
            <a:extLst>
              <a:ext uri="{FF2B5EF4-FFF2-40B4-BE49-F238E27FC236}">
                <a16:creationId xmlns:a16="http://schemas.microsoft.com/office/drawing/2014/main" id="{24B776C4-D879-924E-A659-CE9709438558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50D010-7499-B648-9704-11375B1A36BE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795A20-8229-2A48-B20D-0B21CBB9A5B8}"/>
              </a:ext>
            </a:extLst>
          </p:cNvPr>
          <p:cNvGrpSpPr/>
          <p:nvPr/>
        </p:nvGrpSpPr>
        <p:grpSpPr>
          <a:xfrm>
            <a:off x="1096308" y="351819"/>
            <a:ext cx="1991251" cy="806161"/>
            <a:chOff x="1096308" y="351819"/>
            <a:chExt cx="1991251" cy="8061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B2C6F9-25B4-B240-B7CD-63049C809B27}"/>
                </a:ext>
              </a:extLst>
            </p:cNvPr>
            <p:cNvSpPr txBox="1"/>
            <p:nvPr/>
          </p:nvSpPr>
          <p:spPr>
            <a:xfrm>
              <a:off x="1188881" y="351819"/>
              <a:ext cx="1335622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kumimoji="1" sz="5400" b="1" spc="-100">
                  <a:ln w="20320">
                    <a:solidFill>
                      <a:schemeClr val="bg2">
                        <a:lumMod val="25000"/>
                        <a:alpha val="6000"/>
                      </a:schemeClr>
                    </a:solidFill>
                  </a:ln>
                  <a:gradFill flip="none" rotWithShape="1">
                    <a:gsLst>
                      <a:gs pos="0">
                        <a:schemeClr val="tx1">
                          <a:lumMod val="75000"/>
                        </a:schemeClr>
                      </a:gs>
                      <a:gs pos="22000">
                        <a:schemeClr val="bg2">
                          <a:lumMod val="25000"/>
                        </a:schemeClr>
                      </a:gs>
                      <a:gs pos="69000">
                        <a:schemeClr val="tx2">
                          <a:lumMod val="75000"/>
                        </a:schemeClr>
                      </a:gs>
                      <a:gs pos="96000">
                        <a:schemeClr val="bg2">
                          <a:lumMod val="2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anumGothicOTFExtraBold" panose="020D0604000000000000" pitchFamily="34" charset="-127"/>
                  <a:ea typeface="NanumGothicOTFExtraBold" panose="020D0604000000000000" pitchFamily="34" charset="-127"/>
                </a:defRPr>
              </a:lvl1pPr>
            </a:lstStyle>
            <a:p>
              <a:r>
                <a:rPr lang="en-US" altLang="ko-KR" sz="1200" dirty="0"/>
                <a:t>001</a:t>
              </a:r>
              <a:r>
                <a:rPr lang="ko-KR" altLang="en-US" sz="1200" dirty="0"/>
                <a:t> 데이터  전처리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17F5D5-6B70-6040-A5CE-8E392DAF87E6}"/>
                </a:ext>
              </a:extLst>
            </p:cNvPr>
            <p:cNvSpPr txBox="1"/>
            <p:nvPr/>
          </p:nvSpPr>
          <p:spPr>
            <a:xfrm>
              <a:off x="1096308" y="567241"/>
              <a:ext cx="1991251" cy="59073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sz="2800" b="1" spc="-150" dirty="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데이터 분석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7FBE92C-0DEA-EC47-8D7E-5653A90BD8B5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3F2446-2052-CB4E-A168-851A01CD2EA0}"/>
              </a:ext>
            </a:extLst>
          </p:cNvPr>
          <p:cNvSpPr txBox="1"/>
          <p:nvPr/>
        </p:nvSpPr>
        <p:spPr>
          <a:xfrm>
            <a:off x="8695102" y="3895861"/>
            <a:ext cx="262283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ko-KR" sz="36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rgbClr val="FA7D87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Background</a:t>
            </a:r>
            <a:endParaRPr kumimoji="1" lang="ko-KR" altLang="en-US" sz="2400" b="1" spc="-10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rgbClr val="FA7D87"/>
              </a:soli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cxnSp>
        <p:nvCxnSpPr>
          <p:cNvPr id="22" name="직선 연결선 23">
            <a:extLst>
              <a:ext uri="{FF2B5EF4-FFF2-40B4-BE49-F238E27FC236}">
                <a16:creationId xmlns:a16="http://schemas.microsoft.com/office/drawing/2014/main" id="{AB4F4F94-82A8-B149-97B0-A66817E9A40D}"/>
              </a:ext>
            </a:extLst>
          </p:cNvPr>
          <p:cNvCxnSpPr>
            <a:cxnSpLocks/>
          </p:cNvCxnSpPr>
          <p:nvPr/>
        </p:nvCxnSpPr>
        <p:spPr>
          <a:xfrm>
            <a:off x="6096000" y="4797778"/>
            <a:ext cx="0" cy="205581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8ED54CE-082D-DE4A-9843-046098B1F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224" y="2872113"/>
            <a:ext cx="3231552" cy="16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9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93896" y="5204616"/>
            <a:ext cx="379949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rgbClr val="FA7D87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COVID19</a:t>
            </a:r>
            <a:r>
              <a:rPr kumimoji="1" lang="ko-KR" altLang="en-US" sz="24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rgbClr val="FA7D87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로 인해 점차</a:t>
            </a:r>
            <a:endParaRPr kumimoji="1" lang="en-US" altLang="ko-KR" sz="2400" b="1" spc="-10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rgbClr val="FA7D87"/>
              </a:soli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algn="ctr"/>
            <a:r>
              <a:rPr kumimoji="1" lang="ko-KR" altLang="en-US" sz="24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rgbClr val="FA7D87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 늘어나는 응급환자 후송 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9FEEBC-7432-8B4B-AC14-BF67E6B4CAF6}"/>
              </a:ext>
            </a:extLst>
          </p:cNvPr>
          <p:cNvGrpSpPr/>
          <p:nvPr/>
        </p:nvGrpSpPr>
        <p:grpSpPr>
          <a:xfrm>
            <a:off x="77062" y="931506"/>
            <a:ext cx="5812440" cy="4071658"/>
            <a:chOff x="77062" y="931506"/>
            <a:chExt cx="5812440" cy="407165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646C5D2-B920-1445-914C-843976A45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62" y="931506"/>
              <a:ext cx="5812440" cy="407165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4C8FFDC-F06A-114D-A2C4-26B424712F48}"/>
                </a:ext>
              </a:extLst>
            </p:cNvPr>
            <p:cNvSpPr txBox="1"/>
            <p:nvPr/>
          </p:nvSpPr>
          <p:spPr>
            <a:xfrm>
              <a:off x="4587765" y="1393171"/>
              <a:ext cx="1229712" cy="2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/>
                <a:t>10,000</a:t>
              </a:r>
              <a:r>
                <a:rPr kumimoji="1" lang="ko-KR" altLang="en-US" sz="1100" dirty="0"/>
                <a:t> 명 기준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B3C7C2F-D831-8B4D-B91B-B294F6D8E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99" y="1083996"/>
            <a:ext cx="5350424" cy="3777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E99B1-6C07-3547-944C-034EB84436C0}"/>
              </a:ext>
            </a:extLst>
          </p:cNvPr>
          <p:cNvSpPr txBox="1"/>
          <p:nvPr/>
        </p:nvSpPr>
        <p:spPr>
          <a:xfrm>
            <a:off x="6989381" y="5358505"/>
            <a:ext cx="4424853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rgbClr val="FA7D87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점차 늘어나는 응급 환자 수</a:t>
            </a:r>
          </a:p>
        </p:txBody>
      </p:sp>
    </p:spTree>
    <p:extLst>
      <p:ext uri="{BB962C8B-B14F-4D97-AF65-F5344CB8AC3E}">
        <p14:creationId xmlns:p14="http://schemas.microsoft.com/office/powerpoint/2010/main" val="132477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9928" y="2724556"/>
            <a:ext cx="406630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rgbClr val="FA7D87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병원의 분류 모델 설정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8680" y="3429000"/>
            <a:ext cx="548879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 상황 </a:t>
            </a:r>
            <a:r>
              <a:rPr kumimoji="1" lang="en-US" altLang="ko-KR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COVID19</a:t>
            </a:r>
            <a:r>
              <a:rPr kumimoji="1" lang="ko-KR" altLang="en-US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인하여</a:t>
            </a:r>
            <a:endParaRPr kumimoji="1" lang="en-US" altLang="ko-KR" b="1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kumimoji="1" lang="ko-KR" altLang="en-US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응급환자 수는 점차 늘어나고 있으며 상황은 더욱이 심각</a:t>
            </a:r>
            <a:endParaRPr kumimoji="1" lang="en-US" altLang="ko-KR" b="1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AD85CC-BF52-7A4F-A4F4-B231553A6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017963"/>
            <a:ext cx="6096000" cy="458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64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>
            <a:off x="6096000" y="0"/>
            <a:ext cx="0" cy="618631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94893" y="234661"/>
            <a:ext cx="396226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spc="30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rgbClr val="FA7D87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전문의 </a:t>
            </a:r>
            <a:r>
              <a:rPr kumimoji="1" lang="en-US" altLang="ko-KR" sz="2400" b="1" spc="30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rgbClr val="FA7D87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1</a:t>
            </a:r>
            <a:r>
              <a:rPr kumimoji="1" lang="ko-KR" altLang="en-US" sz="2400" b="1" spc="30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rgbClr val="FA7D87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명당 환자 </a:t>
            </a:r>
            <a:r>
              <a:rPr kumimoji="1" lang="en-US" altLang="ko-KR" sz="2400" b="1" spc="30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rgbClr val="FA7D87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15</a:t>
            </a:r>
            <a:r>
              <a:rPr kumimoji="1" lang="ko-KR" altLang="en-US" sz="2400" b="1" spc="30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rgbClr val="FA7D87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명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11638" y="809452"/>
            <a:ext cx="5724771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상급병원으로 환자 쏠림은 </a:t>
            </a:r>
            <a:endParaRPr kumimoji="1" lang="en-US" altLang="ko-KR" b="1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kumimoji="1" lang="ko-KR" altLang="en-US" b="1" spc="-150" dirty="0" err="1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상급병원의</a:t>
            </a:r>
            <a:r>
              <a:rPr kumimoji="1" lang="ko-KR" altLang="en-US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병상 부족 야기</a:t>
            </a:r>
            <a:endParaRPr kumimoji="1" lang="en" altLang="ko-KR" b="1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br>
              <a:rPr kumimoji="1" lang="en" altLang="ko-KR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1" lang="ko-KR" altLang="en-US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병상이 부족하므로 환자를 또 다른 상급병원으로 후송함으로써 사망률 증가</a:t>
            </a:r>
          </a:p>
        </p:txBody>
      </p:sp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673B2F71-B04B-794A-AA62-FEC4FE42EE34}"/>
              </a:ext>
            </a:extLst>
          </p:cNvPr>
          <p:cNvSpPr/>
          <p:nvPr/>
        </p:nvSpPr>
        <p:spPr>
          <a:xfrm>
            <a:off x="8832238" y="2286780"/>
            <a:ext cx="590843" cy="610149"/>
          </a:xfrm>
          <a:prstGeom prst="downArrow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0B673-20D4-1842-80CC-BF77E12EF6BC}"/>
              </a:ext>
            </a:extLst>
          </p:cNvPr>
          <p:cNvSpPr txBox="1"/>
          <p:nvPr/>
        </p:nvSpPr>
        <p:spPr>
          <a:xfrm>
            <a:off x="6470573" y="2959840"/>
            <a:ext cx="531417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&lt;</a:t>
            </a:r>
            <a:r>
              <a:rPr kumimoji="1" lang="ko-KR" altLang="en-US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응급실 </a:t>
            </a:r>
            <a:r>
              <a:rPr kumimoji="1" lang="ko-KR" altLang="en-US" b="1" spc="-150" dirty="0" err="1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내원</a:t>
            </a:r>
            <a:r>
              <a:rPr kumimoji="1" lang="ko-KR" altLang="en-US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현황</a:t>
            </a:r>
            <a:r>
              <a:rPr kumimoji="1" lang="en" altLang="ko-KR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endParaRPr kumimoji="1" lang="ko-KR" altLang="ko-KR" b="1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6F6BCD-5E47-904A-BA0F-F36C672B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209" y="3386806"/>
            <a:ext cx="5422900" cy="323653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E6AC2283-1B3E-A84D-BF42-22C29BF978F0}"/>
              </a:ext>
            </a:extLst>
          </p:cNvPr>
          <p:cNvSpPr/>
          <p:nvPr/>
        </p:nvSpPr>
        <p:spPr>
          <a:xfrm>
            <a:off x="11098130" y="3697401"/>
            <a:ext cx="740979" cy="304832"/>
          </a:xfrm>
          <a:prstGeom prst="ellipse">
            <a:avLst/>
          </a:prstGeom>
          <a:noFill/>
          <a:ln w="412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FAEC4D-46C9-5945-A46C-1C3D00AA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94" y="118926"/>
            <a:ext cx="4632792" cy="33814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C02F19-5AAC-6C4B-85FA-839C78245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42" y="3697401"/>
            <a:ext cx="4329895" cy="313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1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" grpId="0" animBg="1"/>
      <p:bldP spid="14" grpId="0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>
            <a:off x="6096000" y="0"/>
            <a:ext cx="0" cy="618631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C0B673-20D4-1842-80CC-BF77E12EF6BC}"/>
              </a:ext>
            </a:extLst>
          </p:cNvPr>
          <p:cNvSpPr txBox="1"/>
          <p:nvPr/>
        </p:nvSpPr>
        <p:spPr>
          <a:xfrm>
            <a:off x="367865" y="506486"/>
            <a:ext cx="531417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sz="20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&lt;</a:t>
            </a:r>
            <a:r>
              <a:rPr kumimoji="1" lang="ko-KR" altLang="en-US" sz="20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전문의 부족 의과 계열 추측</a:t>
            </a:r>
            <a:r>
              <a:rPr kumimoji="1" lang="en" altLang="ko-KR" sz="20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endParaRPr kumimoji="1" lang="ko-KR" altLang="ko-KR" sz="2000" b="1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1C04C0-462B-CC41-B0AD-ED3C74C66E29}"/>
              </a:ext>
            </a:extLst>
          </p:cNvPr>
          <p:cNvSpPr txBox="1"/>
          <p:nvPr/>
        </p:nvSpPr>
        <p:spPr>
          <a:xfrm>
            <a:off x="367865" y="4190589"/>
            <a:ext cx="5314172" cy="11121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ko-KR" altLang="en-US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응급 외래 환자 병원 이용률 내에서</a:t>
            </a:r>
            <a:endParaRPr kumimoji="1" lang="en-US" altLang="ko-KR" b="1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kumimoji="1" lang="ko-KR" altLang="en-US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응급의학과가 압도적으로 높은 비율 차지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232110-5CD2-0247-AA8A-1FF62BD4D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33835" y="506486"/>
            <a:ext cx="5314171" cy="56225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F50814-70F6-8D44-83AF-CAEC7ED5D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68" y="1076260"/>
            <a:ext cx="5154669" cy="257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12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95C366-3E39-4F61-8810-3F34E8A9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844A7F-070B-7944-8BE3-C974B6D08CCA}"/>
              </a:ext>
            </a:extLst>
          </p:cNvPr>
          <p:cNvSpPr/>
          <p:nvPr/>
        </p:nvSpPr>
        <p:spPr>
          <a:xfrm>
            <a:off x="0" y="0"/>
            <a:ext cx="12192000" cy="6868159"/>
          </a:xfrm>
          <a:prstGeom prst="rect">
            <a:avLst/>
          </a:prstGeom>
          <a:solidFill>
            <a:schemeClr val="tx1">
              <a:lumMod val="50000"/>
              <a:alpha val="83045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A90E0F-83DF-3843-8677-BC83B4311610}"/>
              </a:ext>
            </a:extLst>
          </p:cNvPr>
          <p:cNvSpPr txBox="1"/>
          <p:nvPr/>
        </p:nvSpPr>
        <p:spPr>
          <a:xfrm>
            <a:off x="3326927" y="3013501"/>
            <a:ext cx="5723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최근 여러분들은</a:t>
            </a:r>
            <a:endParaRPr kumimoji="1" lang="en-US" altLang="ko-KR" sz="2400" b="1" spc="-100" dirty="0">
              <a:ln w="20320">
                <a:solidFill>
                  <a:schemeClr val="tx1">
                    <a:alpha val="6000"/>
                  </a:schemeClr>
                </a:solidFill>
              </a:ln>
              <a:gradFill>
                <a:gsLst>
                  <a:gs pos="80000">
                    <a:schemeClr val="bg1"/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algn="ctr"/>
            <a:r>
              <a:rPr kumimoji="1" lang="ko-KR" altLang="en-US" sz="24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응급실에 가보신 적이 있나요</a:t>
            </a:r>
            <a:r>
              <a:rPr kumimoji="1" lang="en-US" altLang="ko-KR" sz="24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8517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42AE77-E3C3-0D4E-8395-8B9D887C29F8}"/>
              </a:ext>
            </a:extLst>
          </p:cNvPr>
          <p:cNvSpPr txBox="1"/>
          <p:nvPr/>
        </p:nvSpPr>
        <p:spPr>
          <a:xfrm>
            <a:off x="533434" y="2469158"/>
            <a:ext cx="1406154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ko-KR" sz="5400" b="1" spc="-100" dirty="0">
                <a:ln w="20320">
                  <a:solidFill>
                    <a:schemeClr val="bg2">
                      <a:lumMod val="25000"/>
                      <a:alpha val="6000"/>
                    </a:schemeClr>
                  </a:solidFill>
                </a:ln>
                <a:gradFill flip="none" rotWithShape="1">
                  <a:gsLst>
                    <a:gs pos="0">
                      <a:schemeClr val="tx1">
                        <a:lumMod val="75000"/>
                      </a:schemeClr>
                    </a:gs>
                    <a:gs pos="22000">
                      <a:schemeClr val="bg2">
                        <a:lumMod val="25000"/>
                      </a:schemeClr>
                    </a:gs>
                    <a:gs pos="69000">
                      <a:schemeClr val="tx2">
                        <a:lumMod val="75000"/>
                      </a:schemeClr>
                    </a:gs>
                    <a:gs pos="96000">
                      <a:schemeClr val="bg2">
                        <a:lumMod val="2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003</a:t>
            </a:r>
            <a:endParaRPr kumimoji="1" lang="ko-KR" altLang="en-US" sz="2400" b="1" spc="-100" dirty="0">
              <a:ln w="20320">
                <a:solidFill>
                  <a:schemeClr val="bg2">
                    <a:lumMod val="25000"/>
                    <a:alpha val="6000"/>
                  </a:schemeClr>
                </a:solidFill>
              </a:ln>
              <a:gradFill flip="none" rotWithShape="1">
                <a:gsLst>
                  <a:gs pos="0">
                    <a:schemeClr val="tx1">
                      <a:lumMod val="75000"/>
                    </a:schemeClr>
                  </a:gs>
                  <a:gs pos="22000">
                    <a:schemeClr val="bg2">
                      <a:lumMod val="25000"/>
                    </a:schemeClr>
                  </a:gs>
                  <a:gs pos="69000">
                    <a:schemeClr val="tx2">
                      <a:lumMod val="75000"/>
                    </a:schemeClr>
                  </a:gs>
                  <a:gs pos="96000">
                    <a:schemeClr val="bg2">
                      <a:lumMod val="2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2C9882-FB03-B84F-B80D-C2B48A73A982}"/>
              </a:ext>
            </a:extLst>
          </p:cNvPr>
          <p:cNvSpPr txBox="1"/>
          <p:nvPr/>
        </p:nvSpPr>
        <p:spPr>
          <a:xfrm>
            <a:off x="955216" y="3512573"/>
            <a:ext cx="3358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2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rgbClr val="454343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The average life expectancy project for pets is 20 years.</a:t>
            </a:r>
            <a:endParaRPr kumimoji="1" lang="ko-KR" altLang="en-US" sz="1200" b="1" spc="-10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rgbClr val="454343"/>
              </a:soli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F86C79-C0E3-6542-9F6C-502D2E5A6C70}"/>
              </a:ext>
            </a:extLst>
          </p:cNvPr>
          <p:cNvSpPr txBox="1"/>
          <p:nvPr/>
        </p:nvSpPr>
        <p:spPr>
          <a:xfrm>
            <a:off x="1939588" y="2667700"/>
            <a:ext cx="1988045" cy="646331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kumimoji="1" sz="5400" b="1" spc="-100">
                <a:ln w="20320">
                  <a:solidFill>
                    <a:schemeClr val="bg2">
                      <a:lumMod val="25000"/>
                      <a:alpha val="6000"/>
                    </a:schemeClr>
                  </a:solidFill>
                </a:ln>
                <a:gradFill flip="none" rotWithShape="1">
                  <a:gsLst>
                    <a:gs pos="0">
                      <a:schemeClr val="tx1">
                        <a:lumMod val="75000"/>
                      </a:schemeClr>
                    </a:gs>
                    <a:gs pos="22000">
                      <a:schemeClr val="bg2">
                        <a:lumMod val="25000"/>
                      </a:schemeClr>
                    </a:gs>
                    <a:gs pos="69000">
                      <a:schemeClr val="tx2">
                        <a:lumMod val="75000"/>
                      </a:schemeClr>
                    </a:gs>
                    <a:gs pos="96000">
                      <a:schemeClr val="bg2">
                        <a:lumMod val="2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defRPr>
            </a:lvl1pPr>
          </a:lstStyle>
          <a:p>
            <a:r>
              <a:rPr lang="ko-KR" altLang="en-US" sz="3600" dirty="0"/>
              <a:t>해결 방안</a:t>
            </a:r>
          </a:p>
        </p:txBody>
      </p:sp>
    </p:spTree>
    <p:extLst>
      <p:ext uri="{BB962C8B-B14F-4D97-AF65-F5344CB8AC3E}">
        <p14:creationId xmlns:p14="http://schemas.microsoft.com/office/powerpoint/2010/main" val="2336303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738031" y="4676928"/>
            <a:ext cx="2912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환자의 상태에 따라 </a:t>
            </a:r>
            <a:r>
              <a:rPr kumimoji="1" lang="en-US" altLang="ko-KR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kumimoji="1" lang="ko-KR" altLang="en-US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단계로 구분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93450" y="5006320"/>
            <a:ext cx="2618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kumimoji="1" lang="ko-KR" altLang="en-US" sz="1600" b="1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>
            <a:off x="749440" y="4676928"/>
            <a:ext cx="0" cy="49866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11">
            <a:extLst>
              <a:ext uri="{FF2B5EF4-FFF2-40B4-BE49-F238E27FC236}">
                <a16:creationId xmlns:a16="http://schemas.microsoft.com/office/drawing/2014/main" id="{8445072A-1242-4B4E-8FE1-181135939B9E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66B122-910B-4549-BD8F-8F98787EC4E3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8D1AB6-FF1E-2145-AD1E-EC2074605443}"/>
              </a:ext>
            </a:extLst>
          </p:cNvPr>
          <p:cNvGrpSpPr/>
          <p:nvPr/>
        </p:nvGrpSpPr>
        <p:grpSpPr>
          <a:xfrm>
            <a:off x="1126759" y="351819"/>
            <a:ext cx="2331087" cy="806161"/>
            <a:chOff x="1126759" y="351819"/>
            <a:chExt cx="2331087" cy="80616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6A2A092-62D0-1A4B-9168-777C219C2F38}"/>
                </a:ext>
              </a:extLst>
            </p:cNvPr>
            <p:cNvSpPr txBox="1"/>
            <p:nvPr/>
          </p:nvSpPr>
          <p:spPr>
            <a:xfrm>
              <a:off x="1188881" y="351819"/>
              <a:ext cx="1106393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kumimoji="1" sz="5400" b="1" spc="-100">
                  <a:ln w="20320">
                    <a:solidFill>
                      <a:schemeClr val="bg2">
                        <a:lumMod val="25000"/>
                        <a:alpha val="6000"/>
                      </a:schemeClr>
                    </a:solidFill>
                  </a:ln>
                  <a:gradFill flip="none" rotWithShape="1">
                    <a:gsLst>
                      <a:gs pos="0">
                        <a:schemeClr val="tx1">
                          <a:lumMod val="75000"/>
                        </a:schemeClr>
                      </a:gs>
                      <a:gs pos="22000">
                        <a:schemeClr val="bg2">
                          <a:lumMod val="25000"/>
                        </a:schemeClr>
                      </a:gs>
                      <a:gs pos="69000">
                        <a:schemeClr val="tx2">
                          <a:lumMod val="75000"/>
                        </a:schemeClr>
                      </a:gs>
                      <a:gs pos="96000">
                        <a:schemeClr val="bg2">
                          <a:lumMod val="2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anumGothicOTFExtraBold" panose="020D0604000000000000" pitchFamily="34" charset="-127"/>
                  <a:ea typeface="NanumGothicOTFExtraBold" panose="020D0604000000000000" pitchFamily="34" charset="-127"/>
                </a:defRPr>
              </a:lvl1pPr>
            </a:lstStyle>
            <a:p>
              <a:r>
                <a:rPr lang="en-US" altLang="ko-KR" sz="1200" dirty="0"/>
                <a:t>003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 해결 방안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3448B9F-AF53-C842-A839-8C8CC06FACC3}"/>
                </a:ext>
              </a:extLst>
            </p:cNvPr>
            <p:cNvSpPr txBox="1"/>
            <p:nvPr/>
          </p:nvSpPr>
          <p:spPr>
            <a:xfrm>
              <a:off x="1126759" y="567241"/>
              <a:ext cx="2331087" cy="59073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sz="2800" b="1" spc="-150" dirty="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해결방안 도출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8F8398E1-4100-7649-8042-641591A43DED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394DFA-F8CC-8642-A6A2-6B79CCF8D513}"/>
              </a:ext>
            </a:extLst>
          </p:cNvPr>
          <p:cNvGrpSpPr/>
          <p:nvPr/>
        </p:nvGrpSpPr>
        <p:grpSpPr>
          <a:xfrm>
            <a:off x="721345" y="2397701"/>
            <a:ext cx="3874864" cy="2079458"/>
            <a:chOff x="721345" y="2397701"/>
            <a:chExt cx="3874864" cy="2079458"/>
          </a:xfrm>
        </p:grpSpPr>
        <p:sp>
          <p:nvSpPr>
            <p:cNvPr id="3" name="오각형[P] 2">
              <a:extLst>
                <a:ext uri="{FF2B5EF4-FFF2-40B4-BE49-F238E27FC236}">
                  <a16:creationId xmlns:a16="http://schemas.microsoft.com/office/drawing/2014/main" id="{ACFFF04D-146E-1C47-8D1E-ABB6D3DDAE4D}"/>
                </a:ext>
              </a:extLst>
            </p:cNvPr>
            <p:cNvSpPr/>
            <p:nvPr/>
          </p:nvSpPr>
          <p:spPr>
            <a:xfrm>
              <a:off x="753100" y="2397701"/>
              <a:ext cx="3843109" cy="2079458"/>
            </a:xfrm>
            <a:prstGeom prst="homePlat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1097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3504C5-8321-BB46-8ABD-FAD8217CB697}"/>
                </a:ext>
              </a:extLst>
            </p:cNvPr>
            <p:cNvSpPr txBox="1"/>
            <p:nvPr/>
          </p:nvSpPr>
          <p:spPr>
            <a:xfrm>
              <a:off x="721345" y="3998054"/>
              <a:ext cx="9749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400" b="1" spc="-150" dirty="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STEP1</a:t>
              </a:r>
              <a:endParaRPr kumimoji="1" lang="ko-KR" altLang="en-US" sz="24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B246D3B-C707-6A4A-BD5F-6194EFFEF958}"/>
              </a:ext>
            </a:extLst>
          </p:cNvPr>
          <p:cNvGrpSpPr/>
          <p:nvPr/>
        </p:nvGrpSpPr>
        <p:grpSpPr>
          <a:xfrm>
            <a:off x="3702907" y="2397701"/>
            <a:ext cx="4232779" cy="2079457"/>
            <a:chOff x="3702907" y="2397701"/>
            <a:chExt cx="4232779" cy="2079457"/>
          </a:xfrm>
        </p:grpSpPr>
        <p:sp>
          <p:nvSpPr>
            <p:cNvPr id="4" name="갈매기형 수장[C] 3">
              <a:extLst>
                <a:ext uri="{FF2B5EF4-FFF2-40B4-BE49-F238E27FC236}">
                  <a16:creationId xmlns:a16="http://schemas.microsoft.com/office/drawing/2014/main" id="{E0C9C8CB-AD9B-6349-A401-0BB3EB217E58}"/>
                </a:ext>
              </a:extLst>
            </p:cNvPr>
            <p:cNvSpPr/>
            <p:nvPr/>
          </p:nvSpPr>
          <p:spPr>
            <a:xfrm>
              <a:off x="3702907" y="2397701"/>
              <a:ext cx="4232779" cy="2079457"/>
            </a:xfrm>
            <a:prstGeom prst="chevron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1097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12D1F2-4BF4-904C-A654-273270ACB42F}"/>
                </a:ext>
              </a:extLst>
            </p:cNvPr>
            <p:cNvSpPr txBox="1"/>
            <p:nvPr/>
          </p:nvSpPr>
          <p:spPr>
            <a:xfrm>
              <a:off x="4248803" y="3998054"/>
              <a:ext cx="9749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400" b="1" spc="-150" dirty="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STEP2</a:t>
              </a:r>
              <a:endParaRPr kumimoji="1" lang="ko-KR" altLang="en-US" sz="24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1084038-BC8A-EC44-B56C-7F7CF7507B66}"/>
              </a:ext>
            </a:extLst>
          </p:cNvPr>
          <p:cNvGrpSpPr/>
          <p:nvPr/>
        </p:nvGrpSpPr>
        <p:grpSpPr>
          <a:xfrm>
            <a:off x="7044633" y="2400757"/>
            <a:ext cx="4232779" cy="2079457"/>
            <a:chOff x="7044633" y="2400757"/>
            <a:chExt cx="4232779" cy="2079457"/>
          </a:xfrm>
        </p:grpSpPr>
        <p:sp>
          <p:nvSpPr>
            <p:cNvPr id="49" name="갈매기형 수장[C] 48">
              <a:extLst>
                <a:ext uri="{FF2B5EF4-FFF2-40B4-BE49-F238E27FC236}">
                  <a16:creationId xmlns:a16="http://schemas.microsoft.com/office/drawing/2014/main" id="{ED78D401-56A6-2C4A-AE6F-65D5C14ED5BE}"/>
                </a:ext>
              </a:extLst>
            </p:cNvPr>
            <p:cNvSpPr/>
            <p:nvPr/>
          </p:nvSpPr>
          <p:spPr>
            <a:xfrm>
              <a:off x="7044633" y="2400757"/>
              <a:ext cx="4232779" cy="2079457"/>
            </a:xfrm>
            <a:prstGeom prst="chevron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1097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128B242-1E52-5944-9EFF-7CDC19AB7C18}"/>
                </a:ext>
              </a:extLst>
            </p:cNvPr>
            <p:cNvSpPr txBox="1"/>
            <p:nvPr/>
          </p:nvSpPr>
          <p:spPr>
            <a:xfrm>
              <a:off x="7590529" y="3998054"/>
              <a:ext cx="9749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400" b="1" spc="-150" dirty="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STEP3</a:t>
              </a:r>
              <a:endParaRPr kumimoji="1" lang="ko-KR" altLang="en-US" sz="24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30C05B8-46FB-FE42-B78E-0D21AF9F9DE6}"/>
              </a:ext>
            </a:extLst>
          </p:cNvPr>
          <p:cNvSpPr txBox="1"/>
          <p:nvPr/>
        </p:nvSpPr>
        <p:spPr>
          <a:xfrm>
            <a:off x="747152" y="5424931"/>
            <a:ext cx="3017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b="1" spc="-150" dirty="0" err="1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상급종합</a:t>
            </a:r>
            <a:r>
              <a:rPr kumimoji="1" lang="en-US" altLang="ko-KR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kumimoji="1" lang="ko-KR" altLang="en-US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종합</a:t>
            </a:r>
            <a:r>
              <a:rPr kumimoji="1" lang="en-US" altLang="ko-KR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kumimoji="1" lang="ko-KR" altLang="en-US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일반병원으로 분류</a:t>
            </a:r>
          </a:p>
        </p:txBody>
      </p:sp>
      <p:cxnSp>
        <p:nvCxnSpPr>
          <p:cNvPr id="53" name="직선 연결선 29">
            <a:extLst>
              <a:ext uri="{FF2B5EF4-FFF2-40B4-BE49-F238E27FC236}">
                <a16:creationId xmlns:a16="http://schemas.microsoft.com/office/drawing/2014/main" id="{1C0D30C1-97B5-9A40-8687-6921E528A3A9}"/>
              </a:ext>
            </a:extLst>
          </p:cNvPr>
          <p:cNvCxnSpPr>
            <a:cxnSpLocks/>
          </p:cNvCxnSpPr>
          <p:nvPr/>
        </p:nvCxnSpPr>
        <p:spPr>
          <a:xfrm>
            <a:off x="749440" y="5344874"/>
            <a:ext cx="0" cy="49866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895999A-001B-2B44-9FF4-4DF580882C5D}"/>
              </a:ext>
            </a:extLst>
          </p:cNvPr>
          <p:cNvSpPr txBox="1"/>
          <p:nvPr/>
        </p:nvSpPr>
        <p:spPr>
          <a:xfrm>
            <a:off x="4058561" y="4676928"/>
            <a:ext cx="2574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의원 내 전문의료인력 시각화</a:t>
            </a:r>
          </a:p>
        </p:txBody>
      </p:sp>
      <p:cxnSp>
        <p:nvCxnSpPr>
          <p:cNvPr id="55" name="직선 연결선 29">
            <a:extLst>
              <a:ext uri="{FF2B5EF4-FFF2-40B4-BE49-F238E27FC236}">
                <a16:creationId xmlns:a16="http://schemas.microsoft.com/office/drawing/2014/main" id="{4E0B90C7-84F6-2B45-AF9C-77C09FADCED4}"/>
              </a:ext>
            </a:extLst>
          </p:cNvPr>
          <p:cNvCxnSpPr>
            <a:cxnSpLocks/>
          </p:cNvCxnSpPr>
          <p:nvPr/>
        </p:nvCxnSpPr>
        <p:spPr>
          <a:xfrm>
            <a:off x="4032111" y="4676928"/>
            <a:ext cx="0" cy="49866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10B02AA-42C5-BB48-A433-BA2255F83721}"/>
              </a:ext>
            </a:extLst>
          </p:cNvPr>
          <p:cNvSpPr txBox="1"/>
          <p:nvPr/>
        </p:nvSpPr>
        <p:spPr>
          <a:xfrm>
            <a:off x="4049971" y="5424931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단계별 환자 이송 가능</a:t>
            </a:r>
          </a:p>
        </p:txBody>
      </p:sp>
      <p:cxnSp>
        <p:nvCxnSpPr>
          <p:cNvPr id="57" name="직선 연결선 29">
            <a:extLst>
              <a:ext uri="{FF2B5EF4-FFF2-40B4-BE49-F238E27FC236}">
                <a16:creationId xmlns:a16="http://schemas.microsoft.com/office/drawing/2014/main" id="{8F356548-6B62-E14E-A01E-9336DEA6FDE9}"/>
              </a:ext>
            </a:extLst>
          </p:cNvPr>
          <p:cNvCxnSpPr>
            <a:cxnSpLocks/>
          </p:cNvCxnSpPr>
          <p:nvPr/>
        </p:nvCxnSpPr>
        <p:spPr>
          <a:xfrm>
            <a:off x="4032111" y="5344874"/>
            <a:ext cx="0" cy="66483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29">
            <a:extLst>
              <a:ext uri="{FF2B5EF4-FFF2-40B4-BE49-F238E27FC236}">
                <a16:creationId xmlns:a16="http://schemas.microsoft.com/office/drawing/2014/main" id="{334D7BE0-896D-F04F-A50B-B853C658653F}"/>
              </a:ext>
            </a:extLst>
          </p:cNvPr>
          <p:cNvCxnSpPr>
            <a:cxnSpLocks/>
          </p:cNvCxnSpPr>
          <p:nvPr/>
        </p:nvCxnSpPr>
        <p:spPr>
          <a:xfrm>
            <a:off x="7227171" y="4676928"/>
            <a:ext cx="0" cy="49866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7EF9A2C-079F-6E4C-AF47-775BD76B2A4D}"/>
              </a:ext>
            </a:extLst>
          </p:cNvPr>
          <p:cNvSpPr txBox="1"/>
          <p:nvPr/>
        </p:nvSpPr>
        <p:spPr>
          <a:xfrm>
            <a:off x="7320146" y="5344874"/>
            <a:ext cx="3185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경증환자보다 중증환자가 더 많을 시</a:t>
            </a:r>
            <a:endParaRPr kumimoji="1" lang="en-US" altLang="ko-KR" sz="1600" b="1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kumimoji="1" lang="ko-KR" altLang="en-US" sz="1600" b="1" spc="-150" dirty="0" err="1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경증환자를</a:t>
            </a:r>
            <a:r>
              <a:rPr kumimoji="1" lang="ko-KR" altLang="en-US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sz="1600" b="1" spc="-150" dirty="0" err="1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수용가능한</a:t>
            </a:r>
            <a:r>
              <a:rPr kumimoji="1" lang="ko-KR" altLang="en-US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종합병원</a:t>
            </a:r>
            <a:endParaRPr kumimoji="1" lang="en-US" altLang="ko-KR" sz="1600" b="1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kumimoji="1" lang="ko-KR" altLang="en-US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및 </a:t>
            </a:r>
            <a:r>
              <a:rPr kumimoji="1" lang="ko-KR" altLang="en-US" sz="1600" b="1" spc="-150" dirty="0" err="1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일반병원</a:t>
            </a:r>
            <a:r>
              <a:rPr kumimoji="1" lang="ko-KR" altLang="en-US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이송</a:t>
            </a:r>
          </a:p>
        </p:txBody>
      </p:sp>
      <p:cxnSp>
        <p:nvCxnSpPr>
          <p:cNvPr id="61" name="직선 연결선 29">
            <a:extLst>
              <a:ext uri="{FF2B5EF4-FFF2-40B4-BE49-F238E27FC236}">
                <a16:creationId xmlns:a16="http://schemas.microsoft.com/office/drawing/2014/main" id="{7CE1C008-1A00-B441-A44B-8EFE56D5E474}"/>
              </a:ext>
            </a:extLst>
          </p:cNvPr>
          <p:cNvCxnSpPr>
            <a:cxnSpLocks/>
          </p:cNvCxnSpPr>
          <p:nvPr/>
        </p:nvCxnSpPr>
        <p:spPr>
          <a:xfrm>
            <a:off x="7227171" y="5344874"/>
            <a:ext cx="0" cy="95795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7CC646C-80D8-A641-939A-DB7B312539A7}"/>
              </a:ext>
            </a:extLst>
          </p:cNvPr>
          <p:cNvSpPr txBox="1"/>
          <p:nvPr/>
        </p:nvSpPr>
        <p:spPr>
          <a:xfrm>
            <a:off x="7435562" y="4676928"/>
            <a:ext cx="2343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경증</a:t>
            </a:r>
            <a:r>
              <a:rPr kumimoji="1" lang="en-US" altLang="ko-KR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kumimoji="1" lang="ko-KR" altLang="en-US" sz="16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중증 환자 실태 조사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6C9FBA-BC4B-CA42-8682-70F722FB66D0}"/>
              </a:ext>
            </a:extLst>
          </p:cNvPr>
          <p:cNvSpPr/>
          <p:nvPr/>
        </p:nvSpPr>
        <p:spPr>
          <a:xfrm>
            <a:off x="2194520" y="1306286"/>
            <a:ext cx="7227066" cy="849085"/>
          </a:xfrm>
          <a:prstGeom prst="rect">
            <a:avLst/>
          </a:prstGeom>
          <a:solidFill>
            <a:srgbClr val="F0ABAF">
              <a:alpha val="7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dirty="0"/>
              <a:t>응급의료체계 병상 확보 </a:t>
            </a:r>
            <a:r>
              <a:rPr kumimoji="1" lang="en-US" altLang="ko-KR" dirty="0"/>
              <a:t>3</a:t>
            </a:r>
            <a:r>
              <a:rPr kumimoji="1" lang="ko-KR" altLang="en-US" dirty="0"/>
              <a:t>단계 예측 모델 </a:t>
            </a:r>
          </a:p>
        </p:txBody>
      </p:sp>
    </p:spTree>
    <p:extLst>
      <p:ext uri="{BB962C8B-B14F-4D97-AF65-F5344CB8AC3E}">
        <p14:creationId xmlns:p14="http://schemas.microsoft.com/office/powerpoint/2010/main" val="1065221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2" grpId="0"/>
      <p:bldP spid="54" grpId="0"/>
      <p:bldP spid="56" grpId="0"/>
      <p:bldP spid="60" grpId="0"/>
      <p:bldP spid="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49440" y="1856985"/>
            <a:ext cx="370826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응급의료 병상 부족 문제</a:t>
            </a:r>
            <a:endParaRPr kumimoji="1" lang="en-US" altLang="ko-KR" sz="2400" b="1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의료 인력 부족 문제</a:t>
            </a:r>
          </a:p>
        </p:txBody>
      </p:sp>
      <p:cxnSp>
        <p:nvCxnSpPr>
          <p:cNvPr id="9" name="직선 연결선 11">
            <a:extLst>
              <a:ext uri="{FF2B5EF4-FFF2-40B4-BE49-F238E27FC236}">
                <a16:creationId xmlns:a16="http://schemas.microsoft.com/office/drawing/2014/main" id="{3189DBC9-85CB-2C4D-8AB2-FE6D7ED3C24F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B9933D-EA4C-0946-B345-935322555979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9DDEC66-443C-0342-93E5-4D7FEF58369D}"/>
              </a:ext>
            </a:extLst>
          </p:cNvPr>
          <p:cNvGrpSpPr/>
          <p:nvPr/>
        </p:nvGrpSpPr>
        <p:grpSpPr>
          <a:xfrm>
            <a:off x="1188881" y="351819"/>
            <a:ext cx="1106393" cy="806161"/>
            <a:chOff x="1188881" y="351819"/>
            <a:chExt cx="1106393" cy="8061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FF5C24-9A27-0641-B90E-66E347F11182}"/>
                </a:ext>
              </a:extLst>
            </p:cNvPr>
            <p:cNvSpPr txBox="1"/>
            <p:nvPr/>
          </p:nvSpPr>
          <p:spPr>
            <a:xfrm>
              <a:off x="1188881" y="351819"/>
              <a:ext cx="1106393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kumimoji="1" sz="5400" b="1" spc="-100">
                  <a:ln w="20320">
                    <a:solidFill>
                      <a:schemeClr val="bg2">
                        <a:lumMod val="25000"/>
                        <a:alpha val="6000"/>
                      </a:schemeClr>
                    </a:solidFill>
                  </a:ln>
                  <a:gradFill flip="none" rotWithShape="1">
                    <a:gsLst>
                      <a:gs pos="0">
                        <a:schemeClr val="tx1">
                          <a:lumMod val="75000"/>
                        </a:schemeClr>
                      </a:gs>
                      <a:gs pos="22000">
                        <a:schemeClr val="bg2">
                          <a:lumMod val="25000"/>
                        </a:schemeClr>
                      </a:gs>
                      <a:gs pos="69000">
                        <a:schemeClr val="tx2">
                          <a:lumMod val="75000"/>
                        </a:schemeClr>
                      </a:gs>
                      <a:gs pos="96000">
                        <a:schemeClr val="bg2">
                          <a:lumMod val="2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anumGothicOTFExtraBold" panose="020D0604000000000000" pitchFamily="34" charset="-127"/>
                  <a:ea typeface="NanumGothicOTFExtraBold" panose="020D0604000000000000" pitchFamily="34" charset="-127"/>
                </a:defRPr>
              </a:lvl1pPr>
            </a:lstStyle>
            <a:p>
              <a:r>
                <a:rPr lang="en-US" altLang="ko-KR" sz="1200" dirty="0"/>
                <a:t>003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 해결 방안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3F9E75-2C4B-074D-861E-1602068F2EB0}"/>
                </a:ext>
              </a:extLst>
            </p:cNvPr>
            <p:cNvSpPr txBox="1"/>
            <p:nvPr/>
          </p:nvSpPr>
          <p:spPr>
            <a:xfrm>
              <a:off x="1210138" y="567241"/>
              <a:ext cx="971741" cy="59073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sz="2800" b="1" spc="-150" dirty="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결 론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59DFB79-A6B3-964D-9CAF-8F209A1D776A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1E42BEE3-148A-4747-A7F2-6839FFB4667B}"/>
              </a:ext>
            </a:extLst>
          </p:cNvPr>
          <p:cNvSpPr/>
          <p:nvPr/>
        </p:nvSpPr>
        <p:spPr>
          <a:xfrm>
            <a:off x="4833257" y="2155370"/>
            <a:ext cx="2090057" cy="506186"/>
          </a:xfrm>
          <a:prstGeom prst="rightArrow">
            <a:avLst>
              <a:gd name="adj1" fmla="val 50000"/>
              <a:gd name="adj2" fmla="val 162903"/>
            </a:avLst>
          </a:prstGeom>
          <a:solidFill>
            <a:schemeClr val="accent1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E8972B-AA1A-1149-A561-036EA3DC3938}"/>
              </a:ext>
            </a:extLst>
          </p:cNvPr>
          <p:cNvSpPr txBox="1"/>
          <p:nvPr/>
        </p:nvSpPr>
        <p:spPr>
          <a:xfrm>
            <a:off x="7298871" y="1513980"/>
            <a:ext cx="3984172" cy="195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응급의료법을 개정 필요 및</a:t>
            </a:r>
            <a:endParaRPr kumimoji="1" lang="en-US" altLang="ko-KR" sz="2400" b="1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제</a:t>
            </a:r>
            <a:r>
              <a:rPr lang="en-US" altLang="ko-KR" b="1" dirty="0"/>
              <a:t>31</a:t>
            </a:r>
            <a:r>
              <a:rPr lang="ko-KR" altLang="en-US" b="1" dirty="0"/>
              <a:t>조의</a:t>
            </a:r>
            <a:r>
              <a:rPr lang="en-US" altLang="ko-KR" b="1" dirty="0"/>
              <a:t>4(</a:t>
            </a:r>
            <a:r>
              <a:rPr lang="ko-KR" altLang="en-US" b="1" dirty="0"/>
              <a:t>환자의 중증도 분류 및 </a:t>
            </a:r>
            <a:r>
              <a:rPr lang="ko-KR" altLang="en-US" b="1" dirty="0" err="1"/>
              <a:t>감염병</a:t>
            </a:r>
            <a:r>
              <a:rPr lang="ko-KR" altLang="en-US" b="1" dirty="0"/>
              <a:t> 의심환자 등의 선별</a:t>
            </a:r>
            <a:r>
              <a:rPr lang="en-US" altLang="ko-KR" b="1" dirty="0"/>
              <a:t>)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4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응급의료체계 모델 구축 필요</a:t>
            </a: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45C9699F-01CA-CC4C-A573-A2A819CC6281}"/>
              </a:ext>
            </a:extLst>
          </p:cNvPr>
          <p:cNvSpPr/>
          <p:nvPr/>
        </p:nvSpPr>
        <p:spPr>
          <a:xfrm rot="5400000">
            <a:off x="5486212" y="3775116"/>
            <a:ext cx="784146" cy="506186"/>
          </a:xfrm>
          <a:prstGeom prst="rightArrow">
            <a:avLst>
              <a:gd name="adj1" fmla="val 50000"/>
              <a:gd name="adj2" fmla="val 91936"/>
            </a:avLst>
          </a:prstGeom>
          <a:solidFill>
            <a:schemeClr val="accent1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5826F1-B9DE-D349-BA3B-8DBBBE3C5CA9}"/>
              </a:ext>
            </a:extLst>
          </p:cNvPr>
          <p:cNvSpPr txBox="1"/>
          <p:nvPr/>
        </p:nvSpPr>
        <p:spPr>
          <a:xfrm>
            <a:off x="3103017" y="5070470"/>
            <a:ext cx="5550536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병원의 </a:t>
            </a:r>
            <a:r>
              <a:rPr kumimoji="1" lang="en-US" altLang="ko-KR" sz="24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kumimoji="1" lang="ko-KR" altLang="en-US" sz="24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가지 모델 및 환자 분산 배치</a:t>
            </a:r>
            <a:endParaRPr kumimoji="1" lang="en-US" altLang="ko-KR" sz="2400" b="1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가용 전문의료인력 인근 활용</a:t>
            </a:r>
          </a:p>
        </p:txBody>
      </p:sp>
    </p:spTree>
    <p:extLst>
      <p:ext uri="{BB962C8B-B14F-4D97-AF65-F5344CB8AC3E}">
        <p14:creationId xmlns:p14="http://schemas.microsoft.com/office/powerpoint/2010/main" val="119767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" grpId="0" animBg="1"/>
      <p:bldP spid="18" grpId="0"/>
      <p:bldP spid="19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DE17AD-C320-2F45-BB0A-1390364E8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1" b="12491"/>
          <a:stretch/>
        </p:blipFill>
        <p:spPr>
          <a:xfrm>
            <a:off x="0" y="0"/>
            <a:ext cx="12188972" cy="6858000"/>
          </a:xfrm>
          <a:prstGeom prst="rect">
            <a:avLst/>
          </a:prstGeom>
          <a:solidFill>
            <a:srgbClr val="0082C3"/>
          </a:solidFill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1F4AF2C-3C04-6542-BC7F-FDAB806C20EC}"/>
              </a:ext>
            </a:extLst>
          </p:cNvPr>
          <p:cNvSpPr/>
          <p:nvPr/>
        </p:nvSpPr>
        <p:spPr>
          <a:xfrm>
            <a:off x="3028" y="0"/>
            <a:ext cx="12188972" cy="6858000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7BBEA3-2948-BA4F-96B3-89FB265FB858}"/>
              </a:ext>
            </a:extLst>
          </p:cNvPr>
          <p:cNvSpPr txBox="1"/>
          <p:nvPr/>
        </p:nvSpPr>
        <p:spPr>
          <a:xfrm>
            <a:off x="3049611" y="3198167"/>
            <a:ext cx="6089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단 하나의 소중한 생명을</a:t>
            </a:r>
            <a:r>
              <a:rPr kumimoji="1" lang="en-US" altLang="ko-KR" sz="24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r>
              <a:rPr kumimoji="1" lang="ko-KR" altLang="en-US" sz="24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살리고 싶습니다</a:t>
            </a:r>
            <a:r>
              <a:rPr kumimoji="1" lang="en-US" altLang="ko-KR" sz="24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967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DE17AD-C320-2F45-BB0A-1390364E8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/>
        </p:blipFill>
        <p:spPr>
          <a:xfrm>
            <a:off x="0" y="0"/>
            <a:ext cx="12188972" cy="6858000"/>
          </a:xfrm>
          <a:prstGeom prst="rect">
            <a:avLst/>
          </a:prstGeom>
          <a:solidFill>
            <a:srgbClr val="0082C3"/>
          </a:solidFill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436FD8D-79E7-8C4C-B59A-C0D08AD216D2}"/>
              </a:ext>
            </a:extLst>
          </p:cNvPr>
          <p:cNvSpPr/>
          <p:nvPr/>
        </p:nvSpPr>
        <p:spPr>
          <a:xfrm>
            <a:off x="3028" y="0"/>
            <a:ext cx="12188972" cy="6858000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BE9792-53F5-F04E-A4B9-16A07565BA77}"/>
              </a:ext>
            </a:extLst>
          </p:cNvPr>
          <p:cNvSpPr txBox="1"/>
          <p:nvPr/>
        </p:nvSpPr>
        <p:spPr>
          <a:xfrm>
            <a:off x="4683041" y="2705725"/>
            <a:ext cx="28228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rgbClr val="F2F2F2"/>
                </a:solidFill>
                <a:latin typeface="+mn-ea"/>
              </a:rPr>
              <a:t>Thank You</a:t>
            </a:r>
          </a:p>
          <a:p>
            <a:pPr algn="ctr"/>
            <a:r>
              <a:rPr kumimoji="1" lang="en-US" altLang="ko-KR" sz="4400" b="1" spc="-150" dirty="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rgbClr val="F2F2F2"/>
                </a:solidFill>
                <a:latin typeface="+mn-ea"/>
              </a:rPr>
              <a:t>Q&amp;C</a:t>
            </a:r>
            <a:endParaRPr kumimoji="1" lang="ko-KR" altLang="en-US" sz="4400" b="1" spc="-150" dirty="0">
              <a:ln w="20320">
                <a:solidFill>
                  <a:schemeClr val="tx1">
                    <a:alpha val="6000"/>
                  </a:schemeClr>
                </a:solidFill>
              </a:ln>
              <a:solidFill>
                <a:srgbClr val="F2F2F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361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95C366-3E39-4F61-8810-3F34E8A9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080"/>
            <a:ext cx="12192000" cy="68478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F33A75-FB7A-3349-946A-FF13E8DF85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10159"/>
            <a:ext cx="12191999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3D42EB-12B5-3445-AF58-FFE6BB27BA98}"/>
              </a:ext>
            </a:extLst>
          </p:cNvPr>
          <p:cNvSpPr/>
          <p:nvPr/>
        </p:nvSpPr>
        <p:spPr>
          <a:xfrm>
            <a:off x="0" y="0"/>
            <a:ext cx="12192000" cy="6868159"/>
          </a:xfrm>
          <a:prstGeom prst="rect">
            <a:avLst/>
          </a:prstGeom>
          <a:solidFill>
            <a:schemeClr val="tx1">
              <a:lumMod val="50000"/>
              <a:alpha val="83045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A90E0F-83DF-3843-8677-BC83B4311610}"/>
              </a:ext>
            </a:extLst>
          </p:cNvPr>
          <p:cNvSpPr txBox="1"/>
          <p:nvPr/>
        </p:nvSpPr>
        <p:spPr>
          <a:xfrm>
            <a:off x="3234132" y="3013501"/>
            <a:ext cx="572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무엇이 문제일까요</a:t>
            </a:r>
            <a:r>
              <a:rPr kumimoji="1" lang="en-US" altLang="ko-KR" sz="24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4370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6A39B0-EAC9-1046-B578-D8DAC1D0E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63558">
            <a:off x="-121466" y="1437240"/>
            <a:ext cx="5828293" cy="6370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B3511A7-95C0-8D48-A774-2AE6089F0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78597">
            <a:off x="5672712" y="1337428"/>
            <a:ext cx="6383788" cy="8351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07D16A-B40C-E74E-A48D-B800F96E6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04041">
            <a:off x="221599" y="2726668"/>
            <a:ext cx="7161017" cy="5530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F5D8F4-C267-2444-870D-3D022E0D2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079" y="3720734"/>
            <a:ext cx="9575800" cy="812800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BD47A803-C94A-5549-98D3-904F4A5A28DA}"/>
              </a:ext>
            </a:extLst>
          </p:cNvPr>
          <p:cNvCxnSpPr>
            <a:cxnSpLocks/>
          </p:cNvCxnSpPr>
          <p:nvPr/>
        </p:nvCxnSpPr>
        <p:spPr>
          <a:xfrm>
            <a:off x="5895604" y="5225143"/>
            <a:ext cx="0" cy="1012371"/>
          </a:xfrm>
          <a:prstGeom prst="line">
            <a:avLst/>
          </a:prstGeom>
          <a:ln w="1301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24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95C366-3E39-4F61-8810-3F34E8A9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34" y="5080"/>
            <a:ext cx="12170331" cy="68478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D69CB45-B814-394E-95CC-27AC5F7E149E}"/>
              </a:ext>
            </a:extLst>
          </p:cNvPr>
          <p:cNvSpPr/>
          <p:nvPr/>
        </p:nvSpPr>
        <p:spPr>
          <a:xfrm>
            <a:off x="0" y="0"/>
            <a:ext cx="12192000" cy="6868159"/>
          </a:xfrm>
          <a:prstGeom prst="rect">
            <a:avLst/>
          </a:prstGeom>
          <a:solidFill>
            <a:schemeClr val="tx1">
              <a:lumMod val="50000"/>
              <a:alpha val="83045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A90E0F-83DF-3843-8677-BC83B4311610}"/>
              </a:ext>
            </a:extLst>
          </p:cNvPr>
          <p:cNvSpPr txBox="1"/>
          <p:nvPr/>
        </p:nvSpPr>
        <p:spPr>
          <a:xfrm>
            <a:off x="3234132" y="3013501"/>
            <a:ext cx="6089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단 하나의 소중한 생명을 살리기 위한 마음으로</a:t>
            </a:r>
            <a:endParaRPr kumimoji="1" lang="en-US" altLang="ko-KR" sz="2400" b="1" spc="-100" dirty="0">
              <a:ln w="20320">
                <a:solidFill>
                  <a:schemeClr val="tx1">
                    <a:alpha val="6000"/>
                  </a:schemeClr>
                </a:solidFill>
              </a:ln>
              <a:gradFill>
                <a:gsLst>
                  <a:gs pos="80000">
                    <a:schemeClr val="bg1"/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algn="ctr"/>
            <a:r>
              <a:rPr kumimoji="1" lang="ko-KR" altLang="en-US" sz="24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주제를 선정하였습니다</a:t>
            </a:r>
            <a:r>
              <a:rPr kumimoji="1" lang="en-US" altLang="ko-KR" sz="24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8578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Contents</a:t>
            </a:r>
            <a:endParaRPr kumimoji="1" lang="ko-KR" altLang="en-US" sz="2400" b="1" spc="-100" dirty="0">
              <a:ln w="20320">
                <a:solidFill>
                  <a:schemeClr val="tx1">
                    <a:alpha val="6000"/>
                  </a:schemeClr>
                </a:solidFill>
              </a:ln>
              <a:gradFill>
                <a:gsLst>
                  <a:gs pos="80000">
                    <a:schemeClr val="bg1"/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27051" y="3225032"/>
            <a:ext cx="9148292" cy="1041080"/>
            <a:chOff x="212651" y="3194601"/>
            <a:chExt cx="9148292" cy="1041080"/>
          </a:xfrm>
        </p:grpSpPr>
        <p:sp>
          <p:nvSpPr>
            <p:cNvPr id="9" name="TextBox 8"/>
            <p:cNvSpPr txBox="1"/>
            <p:nvPr/>
          </p:nvSpPr>
          <p:spPr>
            <a:xfrm>
              <a:off x="748152" y="3668222"/>
              <a:ext cx="3541394" cy="35625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kumimoji="1" lang="ko-KR" altLang="en-US" sz="1400" b="1" spc="-100" dirty="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gradFill>
                    <a:gsLst>
                      <a:gs pos="80000">
                        <a:schemeClr val="bg1"/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NanumGothicOTF" panose="020D0604000000000000" pitchFamily="34" charset="-127"/>
                  <a:ea typeface="NanumGothicOTF" panose="020D0604000000000000" pitchFamily="34" charset="-127"/>
                </a:rPr>
                <a:t>문제 배경</a:t>
              </a:r>
              <a:endParaRPr kumimoji="1" lang="en-US" altLang="ko-KR" sz="14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19549" y="3599353"/>
              <a:ext cx="3541394" cy="63632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kumimoji="1" lang="ko-KR" altLang="en-US" sz="1400" b="1" spc="-100" dirty="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gradFill>
                    <a:gsLst>
                      <a:gs pos="80000">
                        <a:schemeClr val="bg1"/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NanumGothicOTF" panose="020D0604000000000000" pitchFamily="34" charset="-127"/>
                  <a:ea typeface="NanumGothicOTF" panose="020D0604000000000000" pitchFamily="34" charset="-127"/>
                </a:rPr>
                <a:t>해결방안 도출</a:t>
              </a:r>
              <a:endParaRPr kumimoji="1" lang="en-US" altLang="ko-KR" sz="14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kumimoji="1" lang="ko-KR" altLang="en-US" sz="1400" b="1" spc="-100" dirty="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gradFill>
                    <a:gsLst>
                      <a:gs pos="80000">
                        <a:schemeClr val="bg1"/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NanumGothicOTF" panose="020D0604000000000000" pitchFamily="34" charset="-127"/>
                  <a:ea typeface="NanumGothicOTF" panose="020D0604000000000000" pitchFamily="34" charset="-127"/>
                </a:rPr>
                <a:t>결론</a:t>
              </a:r>
              <a:endParaRPr kumimoji="1" lang="en-US" altLang="ko-KR" sz="14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12651" y="3206557"/>
              <a:ext cx="2214407" cy="523220"/>
              <a:chOff x="212651" y="3255887"/>
              <a:chExt cx="2214407" cy="523220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12651" y="3255887"/>
                <a:ext cx="8002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kumimoji="1" sz="2400" b="1" spc="-100">
                    <a:ln w="20320">
                      <a:solidFill>
                        <a:schemeClr val="tx1">
                          <a:alpha val="6000"/>
                        </a:schemeClr>
                      </a:solidFill>
                    </a:ln>
                    <a:gradFill>
                      <a:gsLst>
                        <a:gs pos="80000">
                          <a:schemeClr val="bg1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latin typeface="NanumGothicOTFExtraBold" panose="020D0604000000000000" pitchFamily="34" charset="-127"/>
                    <a:ea typeface="NanumGothicOTFExtraBold" panose="020D0604000000000000" pitchFamily="34" charset="-127"/>
                  </a:defRPr>
                </a:lvl1pPr>
              </a:lstStyle>
              <a:p>
                <a:r>
                  <a:rPr lang="en-US" altLang="ko-KR" sz="2800" dirty="0"/>
                  <a:t>001</a:t>
                </a:r>
                <a:endParaRPr lang="ko-KR" altLang="en-US" sz="28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52588" y="3255887"/>
                <a:ext cx="15744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kumimoji="1" sz="2400" b="1" spc="-100">
                    <a:ln w="20320">
                      <a:solidFill>
                        <a:schemeClr val="tx1">
                          <a:alpha val="6000"/>
                        </a:schemeClr>
                      </a:solidFill>
                    </a:ln>
                    <a:gradFill>
                      <a:gsLst>
                        <a:gs pos="80000">
                          <a:schemeClr val="bg1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latin typeface="NanumGothicOTFExtraBold" panose="020D0604000000000000" pitchFamily="34" charset="-127"/>
                    <a:ea typeface="NanumGothicOTFExtraBold" panose="020D0604000000000000" pitchFamily="34" charset="-127"/>
                  </a:defRPr>
                </a:lvl1pPr>
              </a:lstStyle>
              <a:p>
                <a:r>
                  <a:rPr lang="ko-KR" altLang="en-US" sz="2800" dirty="0"/>
                  <a:t>문제 인식</a:t>
                </a: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621373" y="3206557"/>
              <a:ext cx="2720694" cy="523220"/>
              <a:chOff x="2621373" y="3206557"/>
              <a:chExt cx="2720694" cy="52322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621373" y="3206557"/>
                <a:ext cx="8002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kumimoji="1" sz="2400" b="1" spc="-100">
                    <a:ln w="20320">
                      <a:solidFill>
                        <a:schemeClr val="tx1">
                          <a:alpha val="6000"/>
                        </a:schemeClr>
                      </a:solidFill>
                    </a:ln>
                    <a:gradFill>
                      <a:gsLst>
                        <a:gs pos="80000">
                          <a:schemeClr val="bg1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latin typeface="NanumGothicOTFExtraBold" panose="020D0604000000000000" pitchFamily="34" charset="-127"/>
                    <a:ea typeface="NanumGothicOTFExtraBold" panose="020D0604000000000000" pitchFamily="34" charset="-127"/>
                  </a:defRPr>
                </a:lvl1pPr>
              </a:lstStyle>
              <a:p>
                <a:r>
                  <a:rPr lang="en-US" altLang="ko-KR" sz="2800" dirty="0"/>
                  <a:t>002</a:t>
                </a:r>
                <a:endParaRPr lang="ko-KR" altLang="en-US" sz="28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355626" y="3225379"/>
                <a:ext cx="1986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kumimoji="1" sz="2400" b="1" spc="-100">
                    <a:ln w="20320">
                      <a:solidFill>
                        <a:schemeClr val="tx1">
                          <a:alpha val="6000"/>
                        </a:schemeClr>
                      </a:solidFill>
                    </a:ln>
                    <a:gradFill>
                      <a:gsLst>
                        <a:gs pos="80000">
                          <a:schemeClr val="bg1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latin typeface="NanumGothicOTFExtraBold" panose="020D0604000000000000" pitchFamily="34" charset="-127"/>
                    <a:ea typeface="NanumGothicOTFExtraBold" panose="020D0604000000000000" pitchFamily="34" charset="-127"/>
                  </a:defRPr>
                </a:lvl1pPr>
              </a:lstStyle>
              <a:p>
                <a:r>
                  <a:rPr lang="ko-KR" altLang="en-US" dirty="0"/>
                  <a:t>데이터 전처리</a:t>
                </a: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5381200" y="3194601"/>
              <a:ext cx="2271908" cy="523220"/>
              <a:chOff x="5823096" y="3195866"/>
              <a:chExt cx="2271908" cy="523220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5823096" y="3195866"/>
                <a:ext cx="8002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kumimoji="1" sz="2400" b="1" spc="-100">
                    <a:ln w="20320">
                      <a:solidFill>
                        <a:schemeClr val="tx1">
                          <a:alpha val="6000"/>
                        </a:schemeClr>
                      </a:solidFill>
                    </a:ln>
                    <a:gradFill>
                      <a:gsLst>
                        <a:gs pos="80000">
                          <a:schemeClr val="bg1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latin typeface="NanumGothicOTFExtraBold" panose="020D0604000000000000" pitchFamily="34" charset="-127"/>
                    <a:ea typeface="NanumGothicOTFExtraBold" panose="020D0604000000000000" pitchFamily="34" charset="-127"/>
                  </a:defRPr>
                </a:lvl1pPr>
              </a:lstStyle>
              <a:p>
                <a:r>
                  <a:rPr lang="en-US" altLang="ko-KR" sz="2800" dirty="0"/>
                  <a:t>003</a:t>
                </a:r>
                <a:endParaRPr lang="ko-KR" altLang="en-US" sz="28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608700" y="3195866"/>
                <a:ext cx="14863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kumimoji="1" sz="2400" b="1" spc="-100">
                    <a:ln w="20320">
                      <a:solidFill>
                        <a:schemeClr val="tx1">
                          <a:alpha val="6000"/>
                        </a:schemeClr>
                      </a:solidFill>
                    </a:ln>
                    <a:gradFill>
                      <a:gsLst>
                        <a:gs pos="80000">
                          <a:schemeClr val="bg1"/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latin typeface="NanumGothicOTFExtraBold" panose="020D0604000000000000" pitchFamily="34" charset="-127"/>
                    <a:ea typeface="NanumGothicOTFExtraBold" panose="020D0604000000000000" pitchFamily="34" charset="-127"/>
                  </a:defRPr>
                </a:lvl1pPr>
              </a:lstStyle>
              <a:p>
                <a:r>
                  <a:rPr lang="ko-KR" altLang="en-US" sz="2800" dirty="0"/>
                  <a:t>해결방안</a:t>
                </a: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967039" y="3590883"/>
              <a:ext cx="3541394" cy="63632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kumimoji="1" lang="ko-KR" altLang="en-US" sz="1400" b="1" spc="-100" dirty="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gradFill>
                    <a:gsLst>
                      <a:gs pos="80000">
                        <a:schemeClr val="bg1"/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NanumGothicOTF" panose="020D0604000000000000" pitchFamily="34" charset="-127"/>
                  <a:ea typeface="NanumGothicOTF" panose="020D0604000000000000" pitchFamily="34" charset="-127"/>
                </a:rPr>
                <a:t>데이터 소개</a:t>
              </a:r>
              <a:endParaRPr kumimoji="1" lang="en-US" altLang="ko-KR" sz="14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kumimoji="1" lang="ko-KR" altLang="en-US" sz="1400" b="1" spc="-100" dirty="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gradFill>
                    <a:gsLst>
                      <a:gs pos="80000">
                        <a:schemeClr val="bg1"/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NanumGothicOTF" panose="020D0604000000000000" pitchFamily="34" charset="-127"/>
                  <a:ea typeface="NanumGothicOTF" panose="020D0604000000000000" pitchFamily="34" charset="-127"/>
                </a:rPr>
                <a:t>데이터 분석 </a:t>
              </a:r>
              <a:endParaRPr kumimoji="1" lang="en-US" altLang="ko-KR" sz="1400" b="1" spc="-100" dirty="0">
                <a:ln w="20320">
                  <a:solidFill>
                    <a:schemeClr val="tx1">
                      <a:alpha val="6000"/>
                    </a:schemeClr>
                  </a:solidFill>
                </a:ln>
                <a:gradFill>
                  <a:gsLst>
                    <a:gs pos="80000">
                      <a:schemeClr val="bg1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36234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3434" y="2469158"/>
            <a:ext cx="1406154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ko-KR" sz="5400" b="1" spc="-100" dirty="0">
                <a:ln w="20320">
                  <a:solidFill>
                    <a:schemeClr val="bg2">
                      <a:lumMod val="25000"/>
                      <a:alpha val="6000"/>
                    </a:schemeClr>
                  </a:solidFill>
                </a:ln>
                <a:gradFill flip="none" rotWithShape="1">
                  <a:gsLst>
                    <a:gs pos="0">
                      <a:schemeClr val="tx1">
                        <a:lumMod val="75000"/>
                      </a:schemeClr>
                    </a:gs>
                    <a:gs pos="22000">
                      <a:schemeClr val="bg2">
                        <a:lumMod val="25000"/>
                      </a:schemeClr>
                    </a:gs>
                    <a:gs pos="69000">
                      <a:schemeClr val="tx2">
                        <a:lumMod val="75000"/>
                      </a:schemeClr>
                    </a:gs>
                    <a:gs pos="96000">
                      <a:schemeClr val="bg2">
                        <a:lumMod val="2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001</a:t>
            </a:r>
            <a:endParaRPr kumimoji="1" lang="ko-KR" altLang="en-US" sz="2400" b="1" spc="-100" dirty="0">
              <a:ln w="20320">
                <a:solidFill>
                  <a:schemeClr val="bg2">
                    <a:lumMod val="25000"/>
                    <a:alpha val="6000"/>
                  </a:schemeClr>
                </a:solidFill>
              </a:ln>
              <a:gradFill flip="none" rotWithShape="1">
                <a:gsLst>
                  <a:gs pos="0">
                    <a:schemeClr val="tx1">
                      <a:lumMod val="75000"/>
                    </a:schemeClr>
                  </a:gs>
                  <a:gs pos="22000">
                    <a:schemeClr val="bg2">
                      <a:lumMod val="25000"/>
                    </a:schemeClr>
                  </a:gs>
                  <a:gs pos="69000">
                    <a:schemeClr val="tx2">
                      <a:lumMod val="75000"/>
                    </a:schemeClr>
                  </a:gs>
                  <a:gs pos="96000">
                    <a:schemeClr val="bg2">
                      <a:lumMod val="2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5216" y="3512573"/>
            <a:ext cx="281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400" b="1" spc="-100" dirty="0">
                <a:ln w="20320">
                  <a:solidFill>
                    <a:schemeClr val="bg2">
                      <a:lumMod val="25000"/>
                      <a:alpha val="6000"/>
                    </a:schemeClr>
                  </a:solidFill>
                </a:ln>
                <a:gradFill flip="none" rotWithShape="1">
                  <a:gsLst>
                    <a:gs pos="0">
                      <a:schemeClr val="tx1">
                        <a:lumMod val="75000"/>
                      </a:schemeClr>
                    </a:gs>
                    <a:gs pos="22000">
                      <a:schemeClr val="bg2">
                        <a:lumMod val="25000"/>
                      </a:schemeClr>
                    </a:gs>
                    <a:gs pos="69000">
                      <a:schemeClr val="tx2">
                        <a:lumMod val="75000"/>
                      </a:schemeClr>
                    </a:gs>
                    <a:gs pos="96000">
                      <a:schemeClr val="bg2">
                        <a:lumMod val="2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Data analysis to solve social problems.</a:t>
            </a:r>
            <a:endParaRPr kumimoji="1" lang="ko-KR" altLang="en-US" sz="1400" b="1" spc="-100" dirty="0">
              <a:ln w="20320">
                <a:solidFill>
                  <a:schemeClr val="bg2">
                    <a:lumMod val="25000"/>
                    <a:alpha val="6000"/>
                  </a:schemeClr>
                </a:solidFill>
              </a:ln>
              <a:gradFill flip="none" rotWithShape="1">
                <a:gsLst>
                  <a:gs pos="0">
                    <a:schemeClr val="tx1">
                      <a:lumMod val="75000"/>
                    </a:schemeClr>
                  </a:gs>
                  <a:gs pos="22000">
                    <a:schemeClr val="bg2">
                      <a:lumMod val="25000"/>
                    </a:schemeClr>
                  </a:gs>
                  <a:gs pos="69000">
                    <a:schemeClr val="tx2">
                      <a:lumMod val="75000"/>
                    </a:schemeClr>
                  </a:gs>
                  <a:gs pos="96000">
                    <a:schemeClr val="bg2">
                      <a:lumMod val="2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5891D-51B9-6647-AE23-6F42EFA41B49}"/>
              </a:ext>
            </a:extLst>
          </p:cNvPr>
          <p:cNvSpPr txBox="1"/>
          <p:nvPr/>
        </p:nvSpPr>
        <p:spPr>
          <a:xfrm>
            <a:off x="1939588" y="2667700"/>
            <a:ext cx="1988045" cy="646331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kumimoji="1" sz="5400" b="1" spc="-100">
                <a:ln w="20320">
                  <a:solidFill>
                    <a:schemeClr val="bg2">
                      <a:lumMod val="25000"/>
                      <a:alpha val="6000"/>
                    </a:schemeClr>
                  </a:solidFill>
                </a:ln>
                <a:gradFill flip="none" rotWithShape="1">
                  <a:gsLst>
                    <a:gs pos="0">
                      <a:schemeClr val="tx1">
                        <a:lumMod val="75000"/>
                      </a:schemeClr>
                    </a:gs>
                    <a:gs pos="22000">
                      <a:schemeClr val="bg2">
                        <a:lumMod val="25000"/>
                      </a:schemeClr>
                    </a:gs>
                    <a:gs pos="69000">
                      <a:schemeClr val="tx2">
                        <a:lumMod val="75000"/>
                      </a:schemeClr>
                    </a:gs>
                    <a:gs pos="96000">
                      <a:schemeClr val="bg2">
                        <a:lumMod val="2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defRPr>
            </a:lvl1pPr>
          </a:lstStyle>
          <a:p>
            <a:r>
              <a:rPr lang="ko-KR" altLang="en-US" sz="3600" dirty="0"/>
              <a:t>문제 인식</a:t>
            </a:r>
          </a:p>
        </p:txBody>
      </p: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028200" y="351819"/>
            <a:ext cx="1651414" cy="806161"/>
            <a:chOff x="1028200" y="351819"/>
            <a:chExt cx="1651414" cy="806161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72730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kumimoji="1" sz="5400" b="1" spc="-100">
                  <a:ln w="20320">
                    <a:solidFill>
                      <a:schemeClr val="bg2">
                        <a:lumMod val="25000"/>
                        <a:alpha val="6000"/>
                      </a:schemeClr>
                    </a:solidFill>
                  </a:ln>
                  <a:gradFill flip="none" rotWithShape="1">
                    <a:gsLst>
                      <a:gs pos="0">
                        <a:schemeClr val="tx1">
                          <a:lumMod val="75000"/>
                        </a:schemeClr>
                      </a:gs>
                      <a:gs pos="22000">
                        <a:schemeClr val="bg2">
                          <a:lumMod val="25000"/>
                        </a:schemeClr>
                      </a:gs>
                      <a:gs pos="69000">
                        <a:schemeClr val="tx2">
                          <a:lumMod val="75000"/>
                        </a:schemeClr>
                      </a:gs>
                      <a:gs pos="96000">
                        <a:schemeClr val="bg2">
                          <a:lumMod val="2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anumGothicOTFExtraBold" panose="020D0604000000000000" pitchFamily="34" charset="-127"/>
                  <a:ea typeface="NanumGothicOTFExtraBold" panose="020D0604000000000000" pitchFamily="34" charset="-127"/>
                </a:defRPr>
              </a:lvl1pPr>
            </a:lstStyle>
            <a:p>
              <a:r>
                <a:rPr lang="en-US" altLang="ko-KR" sz="1200" dirty="0"/>
                <a:t>001</a:t>
              </a:r>
              <a:r>
                <a:rPr lang="ko-KR" altLang="en-US" sz="1200" dirty="0"/>
                <a:t> 문제 인식</a:t>
              </a:r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28200" y="567241"/>
              <a:ext cx="1651414" cy="59073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sz="2800" b="1" spc="-150" dirty="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문제 배경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B661CFE-8A74-5B47-AACD-3C0A1BFE7D0A}"/>
              </a:ext>
            </a:extLst>
          </p:cNvPr>
          <p:cNvSpPr txBox="1"/>
          <p:nvPr/>
        </p:nvSpPr>
        <p:spPr>
          <a:xfrm>
            <a:off x="793030" y="1204218"/>
            <a:ext cx="6912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2800" b="0" spc="-15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ko-KR" altLang="en-US" sz="1400" dirty="0"/>
              <a:t>점점 늘어가는 </a:t>
            </a:r>
            <a:r>
              <a:rPr lang="en-US" altLang="ko-KR" sz="1400" dirty="0"/>
              <a:t>COVID-19 </a:t>
            </a:r>
            <a:r>
              <a:rPr lang="ko-KR" altLang="en-US" sz="1400" dirty="0" err="1"/>
              <a:t>확진자로</a:t>
            </a:r>
            <a:r>
              <a:rPr lang="ko-KR" altLang="en-US" sz="1400" dirty="0"/>
              <a:t> 인하여 부족해지는 </a:t>
            </a:r>
            <a:r>
              <a:rPr lang="ko-KR" altLang="en-US" sz="1400" dirty="0" err="1"/>
              <a:t>병상수</a:t>
            </a:r>
            <a:r>
              <a:rPr lang="ko-KR" altLang="en-US" sz="1400" dirty="0"/>
              <a:t> 부족</a:t>
            </a:r>
            <a:endParaRPr lang="en-US" altLang="ko-KR" sz="1400" dirty="0"/>
          </a:p>
          <a:p>
            <a:pPr marL="285750" indent="-285750" algn="l">
              <a:buFontTx/>
              <a:buChar char="-"/>
            </a:pPr>
            <a:r>
              <a:rPr lang="ko-KR" altLang="en-US" sz="1400" dirty="0"/>
              <a:t>병원 상하 관계에 따른 </a:t>
            </a:r>
            <a:r>
              <a:rPr lang="ko-KR" altLang="en-US" sz="1400" dirty="0" err="1"/>
              <a:t>병상수</a:t>
            </a:r>
            <a:r>
              <a:rPr lang="ko-KR" altLang="en-US" sz="1400" dirty="0"/>
              <a:t> 부족은 의료인력 낭비 및  의료환경 악화로 야기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61BB18-89EA-AD4F-A02F-A3351ED41002}"/>
              </a:ext>
            </a:extLst>
          </p:cNvPr>
          <p:cNvSpPr txBox="1"/>
          <p:nvPr/>
        </p:nvSpPr>
        <p:spPr>
          <a:xfrm>
            <a:off x="7283211" y="3030774"/>
            <a:ext cx="457209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2800" b="1" spc="-15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 dirty="0"/>
              <a:t>병원의 </a:t>
            </a:r>
            <a:r>
              <a:rPr lang="ko-KR" altLang="en-US" sz="2000" dirty="0" err="1"/>
              <a:t>상하관계에</a:t>
            </a:r>
            <a:r>
              <a:rPr lang="ko-KR" altLang="en-US" sz="2000" dirty="0"/>
              <a:t> 따른 환자 쏠림 현상</a:t>
            </a:r>
            <a:endParaRPr lang="en-US" altLang="ko-KR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9174B9-828F-6747-A827-B94A0C143E97}"/>
              </a:ext>
            </a:extLst>
          </p:cNvPr>
          <p:cNvSpPr txBox="1"/>
          <p:nvPr/>
        </p:nvSpPr>
        <p:spPr>
          <a:xfrm>
            <a:off x="7283211" y="4095031"/>
            <a:ext cx="3872532" cy="494494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2800" b="1" spc="-15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 dirty="0" err="1"/>
              <a:t>중증환자에</a:t>
            </a:r>
            <a:r>
              <a:rPr lang="ko-KR" altLang="en-US" sz="2000" dirty="0"/>
              <a:t> 집중된 의료 생태계</a:t>
            </a:r>
            <a:endParaRPr lang="en-US" altLang="ko-KR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2BDAD6-7DEE-2541-9765-1925426826D5}"/>
              </a:ext>
            </a:extLst>
          </p:cNvPr>
          <p:cNvSpPr txBox="1"/>
          <p:nvPr/>
        </p:nvSpPr>
        <p:spPr>
          <a:xfrm>
            <a:off x="7283211" y="5159288"/>
            <a:ext cx="1860667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2800" b="1" spc="-15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 dirty="0"/>
              <a:t>경증환자 소외</a:t>
            </a:r>
            <a:endParaRPr lang="en-US" altLang="ko-KR" sz="2000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777E2F55-26C1-5D4F-9302-012E0A3DB4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701511"/>
              </p:ext>
            </p:extLst>
          </p:nvPr>
        </p:nvGraphicFramePr>
        <p:xfrm>
          <a:off x="663014" y="1913858"/>
          <a:ext cx="5182614" cy="4380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78AF9475-C596-5D4B-B3D9-30AA05F57D3C}"/>
              </a:ext>
            </a:extLst>
          </p:cNvPr>
          <p:cNvCxnSpPr>
            <a:cxnSpLocks/>
          </p:cNvCxnSpPr>
          <p:nvPr/>
        </p:nvCxnSpPr>
        <p:spPr>
          <a:xfrm>
            <a:off x="6308271" y="2155371"/>
            <a:ext cx="0" cy="4702629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A0C640-9B5D-BE45-85C9-43263A000610}"/>
              </a:ext>
            </a:extLst>
          </p:cNvPr>
          <p:cNvSpPr txBox="1"/>
          <p:nvPr/>
        </p:nvSpPr>
        <p:spPr>
          <a:xfrm>
            <a:off x="4755035" y="6140439"/>
            <a:ext cx="134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2800" b="0" spc="-150">
                <a:ln w="20320">
                  <a:solidFill>
                    <a:schemeClr val="tx1">
                      <a:alpha val="6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ko-KR" altLang="en-US" sz="1400" dirty="0"/>
              <a:t>출처 </a:t>
            </a:r>
            <a:r>
              <a:rPr lang="en-US" altLang="ko-KR" sz="1400" dirty="0"/>
              <a:t>:</a:t>
            </a:r>
            <a:r>
              <a:rPr lang="ko-KR" altLang="en-US" sz="1400" dirty="0"/>
              <a:t> 청년의사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906870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5" grpId="0"/>
      <p:bldP spid="26" grpId="0"/>
      <p:bldP spid="27" grpId="0"/>
      <p:bldGraphic spid="4" grpId="0">
        <p:bldAsOne/>
      </p:bldGraphic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78AF9475-C596-5D4B-B3D9-30AA05F57D3C}"/>
              </a:ext>
            </a:extLst>
          </p:cNvPr>
          <p:cNvCxnSpPr>
            <a:cxnSpLocks/>
          </p:cNvCxnSpPr>
          <p:nvPr/>
        </p:nvCxnSpPr>
        <p:spPr>
          <a:xfrm>
            <a:off x="6303450" y="0"/>
            <a:ext cx="0" cy="685800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F270B74-4797-3A4D-8767-FAEA1E79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05504" y="900528"/>
            <a:ext cx="4586878" cy="52902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C6A78B6-7F24-E24F-A5CD-197C2BC343FF}"/>
              </a:ext>
            </a:extLst>
          </p:cNvPr>
          <p:cNvGrpSpPr/>
          <p:nvPr/>
        </p:nvGrpSpPr>
        <p:grpSpPr>
          <a:xfrm>
            <a:off x="351026" y="436441"/>
            <a:ext cx="5601397" cy="5985118"/>
            <a:chOff x="351026" y="359498"/>
            <a:chExt cx="5601397" cy="598511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A0C640-9B5D-BE45-85C9-43263A000610}"/>
                </a:ext>
              </a:extLst>
            </p:cNvPr>
            <p:cNvSpPr txBox="1"/>
            <p:nvPr/>
          </p:nvSpPr>
          <p:spPr>
            <a:xfrm>
              <a:off x="4260432" y="6036839"/>
              <a:ext cx="1340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kumimoji="1" sz="2800" b="0" spc="-15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pPr algn="l"/>
              <a:r>
                <a:rPr lang="ko-KR" altLang="en-US" sz="1400" dirty="0"/>
                <a:t>출처 </a:t>
              </a:r>
              <a:r>
                <a:rPr lang="en-US" altLang="ko-KR" sz="1400" dirty="0"/>
                <a:t>:</a:t>
              </a:r>
              <a:r>
                <a:rPr lang="ko-KR" altLang="en-US" sz="1400" dirty="0"/>
                <a:t> 청년의사</a:t>
              </a:r>
              <a:endParaRPr lang="en-US" altLang="ko-KR" sz="1400" dirty="0"/>
            </a:p>
          </p:txBody>
        </p:sp>
        <p:graphicFrame>
          <p:nvGraphicFramePr>
            <p:cNvPr id="3" name="차트 2">
              <a:extLst>
                <a:ext uri="{FF2B5EF4-FFF2-40B4-BE49-F238E27FC236}">
                  <a16:creationId xmlns:a16="http://schemas.microsoft.com/office/drawing/2014/main" id="{E57EC96B-8E93-7747-9419-8DE77DF47F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18508990"/>
                </p:ext>
              </p:extLst>
            </p:nvPr>
          </p:nvGraphicFramePr>
          <p:xfrm>
            <a:off x="351026" y="513384"/>
            <a:ext cx="5601397" cy="56773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6C967D-D1C6-0646-B3CE-5A2C6D1449E8}"/>
                </a:ext>
              </a:extLst>
            </p:cNvPr>
            <p:cNvSpPr txBox="1"/>
            <p:nvPr/>
          </p:nvSpPr>
          <p:spPr>
            <a:xfrm>
              <a:off x="1621621" y="359498"/>
              <a:ext cx="30602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kumimoji="1" sz="2800" b="0" spc="-150">
                  <a:ln w="20320">
                    <a:solidFill>
                      <a:schemeClr val="tx1">
                        <a:alpha val="6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pPr algn="l"/>
              <a:r>
                <a:rPr lang="ko-KR" altLang="en-US" sz="1400" dirty="0"/>
                <a:t>진료</a:t>
              </a:r>
              <a:r>
                <a:rPr lang="en-US" altLang="ko-KR" sz="1400" dirty="0"/>
                <a:t>,</a:t>
              </a:r>
              <a:r>
                <a:rPr lang="ko-KR" altLang="en-US" sz="1400" dirty="0"/>
                <a:t> 의사</a:t>
              </a:r>
              <a:r>
                <a:rPr lang="en-US" altLang="ko-KR" sz="1400" dirty="0"/>
                <a:t>,</a:t>
              </a:r>
              <a:r>
                <a:rPr lang="ko-KR" altLang="en-US" sz="1400" dirty="0"/>
                <a:t> 병상 부족 문제시 위험 요소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55856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2087</TotalTime>
  <Words>620</Words>
  <Application>Microsoft Macintosh PowerPoint</Application>
  <PresentationFormat>와이드스크린</PresentationFormat>
  <Paragraphs>174</Paragraphs>
  <Slides>24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나눔스퀘어라운드 Regular</vt:lpstr>
      <vt:lpstr>맑은 고딕</vt:lpstr>
      <vt:lpstr>NANUMGOTHIC EXTRABOLD</vt:lpstr>
      <vt:lpstr>NanumGothicOTF</vt:lpstr>
      <vt:lpstr>NanumGothicOTFExtraBold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오태훈</cp:lastModifiedBy>
  <cp:revision>188</cp:revision>
  <dcterms:created xsi:type="dcterms:W3CDTF">2015-01-21T11:35:38Z</dcterms:created>
  <dcterms:modified xsi:type="dcterms:W3CDTF">2021-12-07T22:43:35Z</dcterms:modified>
</cp:coreProperties>
</file>